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57"/>
  </p:notesMasterIdLst>
  <p:sldIdLst>
    <p:sldId id="256" r:id="rId3"/>
    <p:sldId id="342" r:id="rId4"/>
    <p:sldId id="259" r:id="rId5"/>
    <p:sldId id="260" r:id="rId6"/>
    <p:sldId id="261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313" r:id="rId20"/>
    <p:sldId id="314" r:id="rId21"/>
    <p:sldId id="315" r:id="rId22"/>
    <p:sldId id="262" r:id="rId23"/>
    <p:sldId id="263" r:id="rId24"/>
    <p:sldId id="264" r:id="rId25"/>
    <p:sldId id="331" r:id="rId26"/>
    <p:sldId id="332" r:id="rId27"/>
    <p:sldId id="317" r:id="rId28"/>
    <p:sldId id="318" r:id="rId29"/>
    <p:sldId id="275" r:id="rId30"/>
    <p:sldId id="343" r:id="rId31"/>
    <p:sldId id="273" r:id="rId32"/>
    <p:sldId id="320" r:id="rId33"/>
    <p:sldId id="321" r:id="rId34"/>
    <p:sldId id="322" r:id="rId35"/>
    <p:sldId id="323" r:id="rId36"/>
    <p:sldId id="324" r:id="rId37"/>
    <p:sldId id="325" r:id="rId38"/>
    <p:sldId id="265" r:id="rId39"/>
    <p:sldId id="266" r:id="rId40"/>
    <p:sldId id="327" r:id="rId41"/>
    <p:sldId id="326" r:id="rId42"/>
    <p:sldId id="329" r:id="rId43"/>
    <p:sldId id="328" r:id="rId44"/>
    <p:sldId id="330" r:id="rId45"/>
    <p:sldId id="267" r:id="rId46"/>
    <p:sldId id="333" r:id="rId47"/>
    <p:sldId id="334" r:id="rId48"/>
    <p:sldId id="335" r:id="rId49"/>
    <p:sldId id="336" r:id="rId50"/>
    <p:sldId id="337" r:id="rId51"/>
    <p:sldId id="338" r:id="rId52"/>
    <p:sldId id="339" r:id="rId53"/>
    <p:sldId id="300" r:id="rId54"/>
    <p:sldId id="341" r:id="rId55"/>
    <p:sldId id="340" r:id="rId56"/>
  </p:sldIdLst>
  <p:sldSz cx="9144000" cy="5143500" type="screen16x9"/>
  <p:notesSz cx="6858000" cy="9144000"/>
  <p:embeddedFontLst>
    <p:embeddedFont>
      <p:font typeface="Lexend Deca Light" panose="020B0604020202020204" charset="0"/>
      <p:regular r:id="rId58"/>
      <p:bold r:id="rId59"/>
    </p:embeddedFont>
    <p:embeddedFont>
      <p:font typeface="Proxima Nova" panose="020B0604020202020204" charset="0"/>
      <p:regular r:id="rId60"/>
      <p:bold r:id="rId61"/>
      <p:italic r:id="rId62"/>
      <p:boldItalic r:id="rId63"/>
    </p:embeddedFont>
    <p:embeddedFont>
      <p:font typeface="Open Sans" pitchFamily="2" charset="0"/>
      <p:regular r:id="rId64"/>
      <p:bold r:id="rId65"/>
    </p:embeddedFont>
    <p:embeddedFont>
      <p:font typeface="Britannic Bold" panose="020B0903060703020204" pitchFamily="34" charset="0"/>
      <p:regular r:id="rId66"/>
    </p:embeddedFont>
    <p:embeddedFont>
      <p:font typeface="Lexend Deca" panose="020B0604020202020204" charset="0"/>
      <p:regular r:id="rId67"/>
      <p:bold r:id="rId68"/>
    </p:embeddedFont>
    <p:embeddedFont>
      <p:font typeface="Montserrat" panose="020B0604020202020204" charset="0"/>
      <p:regular r:id="rId69"/>
      <p:bold r:id="rId70"/>
      <p:italic r:id="rId71"/>
      <p:boldItalic r:id="rId72"/>
    </p:embeddedFont>
    <p:embeddedFont>
      <p:font typeface="Bebas Neue" panose="020B0606020202050201" pitchFamily="34" charset="0"/>
      <p:regular r:id="rId73"/>
    </p:embeddedFont>
    <p:embeddedFont>
      <p:font typeface="PT Sans" panose="020B0604020202020204" charset="0"/>
      <p:regular r:id="rId74"/>
      <p:bold r:id="rId75"/>
      <p:italic r:id="rId76"/>
      <p:boldItalic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A091"/>
    <a:srgbClr val="ECBD2A"/>
    <a:srgbClr val="E4E4E4"/>
    <a:srgbClr val="162535"/>
    <a:srgbClr val="FBF9EA"/>
    <a:srgbClr val="FCB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B0E80A5-38FE-4847-B971-1E42E2DCBE1D}">
  <a:tblStyle styleId="{DB0E80A5-38FE-4847-B971-1E42E2DCBE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4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font" Target="fonts/font1.fntdata"/><Relationship Id="rId74" Type="http://schemas.openxmlformats.org/officeDocument/2006/relationships/font" Target="fonts/font17.fntdata"/><Relationship Id="rId79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font" Target="fonts/font4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77" Type="http://schemas.openxmlformats.org/officeDocument/2006/relationships/font" Target="fonts/font20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5.fntdata"/><Relationship Id="rId80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75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font" Target="fonts/font16.fntdata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9.fntdata"/><Relationship Id="rId7" Type="http://schemas.openxmlformats.org/officeDocument/2006/relationships/slide" Target="slides/slide5.xml"/><Relationship Id="rId71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19.tmp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51296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f54c530ede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f54c530ede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94095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0341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3585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5451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7880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3830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42346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37959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3536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22160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736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f54c530ede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f54c530ede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96727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63238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f54c530ede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f54c530ede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49626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d362d286f3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d362d286f3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27526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1409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76383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76494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84121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79573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f5e869060e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f5e869060e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256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f5e869060e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f5e869060e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8515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d362d286f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07693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d362d286f3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d362d286f3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08923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d362d286f3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d362d286f3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02975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d362d286f3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d362d286f3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8288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d362d286f3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d362d286f3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35077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d362d286f3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d362d286f3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6927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d362d286f3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d362d286f3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88041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d362d286f3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d362d286f3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613193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d362d286f3_1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d362d286f3_1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291941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d362d286f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879737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d362d286f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9246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f5e869060e_0_24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f5e869060e_0_24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645068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d362d286f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922904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d362d286f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60301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d362d286f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718765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d362d286f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030310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ea276c964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ea276c964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723466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493224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33124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163254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511160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139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486487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117207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f5e869060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f5e869060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662475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4" name="Google Shape;11424;gf5e869060e_0_240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5" name="Google Shape;11425;gf5e869060e_0_240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80321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4" name="Google Shape;11424;gf5e869060e_0_240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5" name="Google Shape;11425;gf5e869060e_0_240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998935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4" name="Google Shape;11424;gf5e869060e_0_240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5" name="Google Shape;11425;gf5e869060e_0_240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0655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71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728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9584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362d286f3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362d286f3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796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902400"/>
            <a:ext cx="2873100" cy="3023400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3737075" y="902400"/>
            <a:ext cx="5063100" cy="3023400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" name="Google Shape;11;p2"/>
          <p:cNvSpPr/>
          <p:nvPr/>
        </p:nvSpPr>
        <p:spPr>
          <a:xfrm rot="-5400000">
            <a:off x="5607825" y="-1098550"/>
            <a:ext cx="16509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117300" y="421850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997950" y="1155250"/>
            <a:ext cx="2317200" cy="85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4088675" y="998510"/>
            <a:ext cx="4353600" cy="164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3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16" name="Google Shape;16;p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19" name="Google Shape;19;p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6"/>
          <p:cNvSpPr txBox="1">
            <a:spLocks noGrp="1"/>
          </p:cNvSpPr>
          <p:nvPr>
            <p:ph type="title"/>
          </p:nvPr>
        </p:nvSpPr>
        <p:spPr>
          <a:xfrm>
            <a:off x="719226" y="2490400"/>
            <a:ext cx="1678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8" name="Google Shape;188;p16"/>
          <p:cNvSpPr txBox="1">
            <a:spLocks noGrp="1"/>
          </p:cNvSpPr>
          <p:nvPr>
            <p:ph type="subTitle" idx="1"/>
          </p:nvPr>
        </p:nvSpPr>
        <p:spPr>
          <a:xfrm>
            <a:off x="719225" y="2947608"/>
            <a:ext cx="2103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6"/>
          <p:cNvSpPr txBox="1">
            <a:spLocks noGrp="1"/>
          </p:cNvSpPr>
          <p:nvPr>
            <p:ph type="title" idx="2"/>
          </p:nvPr>
        </p:nvSpPr>
        <p:spPr>
          <a:xfrm>
            <a:off x="3509251" y="2490400"/>
            <a:ext cx="1678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0" name="Google Shape;190;p16"/>
          <p:cNvSpPr txBox="1">
            <a:spLocks noGrp="1"/>
          </p:cNvSpPr>
          <p:nvPr>
            <p:ph type="subTitle" idx="3"/>
          </p:nvPr>
        </p:nvSpPr>
        <p:spPr>
          <a:xfrm>
            <a:off x="3509250" y="2947608"/>
            <a:ext cx="2103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6"/>
          <p:cNvSpPr txBox="1">
            <a:spLocks noGrp="1"/>
          </p:cNvSpPr>
          <p:nvPr>
            <p:ph type="title" idx="4"/>
          </p:nvPr>
        </p:nvSpPr>
        <p:spPr>
          <a:xfrm>
            <a:off x="6278051" y="2490400"/>
            <a:ext cx="1738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subTitle" idx="5"/>
          </p:nvPr>
        </p:nvSpPr>
        <p:spPr>
          <a:xfrm>
            <a:off x="6278050" y="2947608"/>
            <a:ext cx="2103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94" name="Google Shape;194;p16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195" name="Google Shape;195;p1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197;p16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198" name="Google Shape;198;p1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6"/>
          <p:cNvSpPr/>
          <p:nvPr/>
        </p:nvSpPr>
        <p:spPr>
          <a:xfrm rot="5400000">
            <a:off x="7377000" y="420668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6"/>
          <p:cNvSpPr/>
          <p:nvPr/>
        </p:nvSpPr>
        <p:spPr>
          <a:xfrm rot="10800000">
            <a:off x="-886037" y="273395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/>
          <p:nvPr/>
        </p:nvSpPr>
        <p:spPr>
          <a:xfrm flipH="1">
            <a:off x="-852467" y="254125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7" name="Google Shape;257;p20"/>
          <p:cNvSpPr/>
          <p:nvPr/>
        </p:nvSpPr>
        <p:spPr>
          <a:xfrm rot="5400000" flipH="1">
            <a:off x="6221108" y="-960955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8" name="Google Shape;258;p20"/>
          <p:cNvSpPr txBox="1">
            <a:spLocks noGrp="1"/>
          </p:cNvSpPr>
          <p:nvPr>
            <p:ph type="title" hasCustomPrompt="1"/>
          </p:nvPr>
        </p:nvSpPr>
        <p:spPr>
          <a:xfrm>
            <a:off x="855300" y="1033613"/>
            <a:ext cx="34986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1"/>
          </p:nvPr>
        </p:nvSpPr>
        <p:spPr>
          <a:xfrm>
            <a:off x="855300" y="1617013"/>
            <a:ext cx="34986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60" name="Google Shape;260;p20"/>
          <p:cNvSpPr txBox="1">
            <a:spLocks noGrp="1"/>
          </p:cNvSpPr>
          <p:nvPr>
            <p:ph type="title" idx="2" hasCustomPrompt="1"/>
          </p:nvPr>
        </p:nvSpPr>
        <p:spPr>
          <a:xfrm>
            <a:off x="4808350" y="1033613"/>
            <a:ext cx="34986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1" name="Google Shape;261;p20"/>
          <p:cNvSpPr txBox="1">
            <a:spLocks noGrp="1"/>
          </p:cNvSpPr>
          <p:nvPr>
            <p:ph type="subTitle" idx="3"/>
          </p:nvPr>
        </p:nvSpPr>
        <p:spPr>
          <a:xfrm>
            <a:off x="4808350" y="1617013"/>
            <a:ext cx="34986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62" name="Google Shape;262;p20"/>
          <p:cNvSpPr txBox="1">
            <a:spLocks noGrp="1"/>
          </p:cNvSpPr>
          <p:nvPr>
            <p:ph type="title" idx="4" hasCustomPrompt="1"/>
          </p:nvPr>
        </p:nvSpPr>
        <p:spPr>
          <a:xfrm>
            <a:off x="855300" y="3018837"/>
            <a:ext cx="34986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3" name="Google Shape;263;p20"/>
          <p:cNvSpPr txBox="1">
            <a:spLocks noGrp="1"/>
          </p:cNvSpPr>
          <p:nvPr>
            <p:ph type="subTitle" idx="5"/>
          </p:nvPr>
        </p:nvSpPr>
        <p:spPr>
          <a:xfrm>
            <a:off x="855300" y="3602238"/>
            <a:ext cx="34986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64" name="Google Shape;264;p20"/>
          <p:cNvSpPr txBox="1">
            <a:spLocks noGrp="1"/>
          </p:cNvSpPr>
          <p:nvPr>
            <p:ph type="title" idx="6" hasCustomPrompt="1"/>
          </p:nvPr>
        </p:nvSpPr>
        <p:spPr>
          <a:xfrm>
            <a:off x="4808350" y="3018837"/>
            <a:ext cx="34986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5" name="Google Shape;265;p20"/>
          <p:cNvSpPr txBox="1">
            <a:spLocks noGrp="1"/>
          </p:cNvSpPr>
          <p:nvPr>
            <p:ph type="subTitle" idx="7"/>
          </p:nvPr>
        </p:nvSpPr>
        <p:spPr>
          <a:xfrm>
            <a:off x="4808350" y="3602238"/>
            <a:ext cx="34986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266" name="Google Shape;266;p20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267" name="Google Shape;267;p20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0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269;p20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270" name="Google Shape;270;p20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0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2"/>
          <p:cNvSpPr txBox="1">
            <a:spLocks noGrp="1"/>
          </p:cNvSpPr>
          <p:nvPr>
            <p:ph type="subTitle" idx="1"/>
          </p:nvPr>
        </p:nvSpPr>
        <p:spPr>
          <a:xfrm>
            <a:off x="1029150" y="1908975"/>
            <a:ext cx="151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3" name="Google Shape;283;p22"/>
          <p:cNvSpPr txBox="1">
            <a:spLocks noGrp="1"/>
          </p:cNvSpPr>
          <p:nvPr>
            <p:ph type="subTitle" idx="2"/>
          </p:nvPr>
        </p:nvSpPr>
        <p:spPr>
          <a:xfrm>
            <a:off x="5252800" y="1908975"/>
            <a:ext cx="1581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4" name="Google Shape;284;p22"/>
          <p:cNvSpPr txBox="1">
            <a:spLocks noGrp="1"/>
          </p:cNvSpPr>
          <p:nvPr>
            <p:ph type="subTitle" idx="3"/>
          </p:nvPr>
        </p:nvSpPr>
        <p:spPr>
          <a:xfrm>
            <a:off x="1029150" y="2299726"/>
            <a:ext cx="28803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2"/>
          <p:cNvSpPr txBox="1">
            <a:spLocks noGrp="1"/>
          </p:cNvSpPr>
          <p:nvPr>
            <p:ph type="subTitle" idx="4"/>
          </p:nvPr>
        </p:nvSpPr>
        <p:spPr>
          <a:xfrm>
            <a:off x="5252800" y="2299726"/>
            <a:ext cx="28803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2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87" name="Google Shape;287;p22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288" name="Google Shape;288;p2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22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291" name="Google Shape;291;p2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" name="Google Shape;293;p22"/>
          <p:cNvSpPr/>
          <p:nvPr/>
        </p:nvSpPr>
        <p:spPr>
          <a:xfrm rot="10800000">
            <a:off x="-886037" y="329700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94" name="Google Shape;294;p22"/>
          <p:cNvSpPr/>
          <p:nvPr/>
        </p:nvSpPr>
        <p:spPr>
          <a:xfrm rot="5400000">
            <a:off x="7376400" y="4225425"/>
            <a:ext cx="16509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oogle Shape;308;p24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309" name="Google Shape;309;p2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24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312" name="Google Shape;312;p2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 rot="10800000">
            <a:off x="-886037" y="329700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3" name="Google Shape;23;p3"/>
          <p:cNvSpPr/>
          <p:nvPr/>
        </p:nvSpPr>
        <p:spPr>
          <a:xfrm rot="-5400000">
            <a:off x="5607825" y="-1098550"/>
            <a:ext cx="16509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4259450" y="1490050"/>
            <a:ext cx="4008300" cy="10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2" hasCustomPrompt="1"/>
          </p:nvPr>
        </p:nvSpPr>
        <p:spPr>
          <a:xfrm>
            <a:off x="719825" y="902400"/>
            <a:ext cx="2023200" cy="1949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4259450" y="2650850"/>
            <a:ext cx="2780700" cy="6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" name="Google Shape;27;p3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28" name="Google Shape;28;p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3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31" name="Google Shape;31;p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948600" y="1787950"/>
            <a:ext cx="2297100" cy="19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2"/>
          </p:nvPr>
        </p:nvSpPr>
        <p:spPr>
          <a:xfrm>
            <a:off x="4270475" y="1787950"/>
            <a:ext cx="3363000" cy="19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948600" y="1213325"/>
            <a:ext cx="2500200" cy="4221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title" idx="3"/>
          </p:nvPr>
        </p:nvSpPr>
        <p:spPr>
          <a:xfrm>
            <a:off x="4270475" y="1213325"/>
            <a:ext cx="3615900" cy="5721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48" name="Google Shape;48;p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5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51" name="Google Shape;51;p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5"/>
          <p:cNvSpPr/>
          <p:nvPr/>
        </p:nvSpPr>
        <p:spPr>
          <a:xfrm rot="5400000">
            <a:off x="117288" y="4221934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4" name="Google Shape;54;p5"/>
          <p:cNvSpPr/>
          <p:nvPr/>
        </p:nvSpPr>
        <p:spPr>
          <a:xfrm rot="-5400000">
            <a:off x="5607825" y="-1098550"/>
            <a:ext cx="16509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7" name="Google Shape;57;p6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58" name="Google Shape;58;p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6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61" name="Google Shape;61;p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6"/>
          <p:cNvSpPr/>
          <p:nvPr/>
        </p:nvSpPr>
        <p:spPr>
          <a:xfrm rot="10800000">
            <a:off x="-886037" y="329700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/>
          <p:nvPr/>
        </p:nvSpPr>
        <p:spPr>
          <a:xfrm rot="5400000">
            <a:off x="117300" y="421850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7"/>
          <p:cNvSpPr/>
          <p:nvPr/>
        </p:nvSpPr>
        <p:spPr>
          <a:xfrm>
            <a:off x="8328850" y="214305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720000" y="1504875"/>
            <a:ext cx="7031100" cy="26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 sz="1800"/>
            </a:lvl1pPr>
            <a:lvl2pPr marL="914400" lvl="1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○"/>
              <a:defRPr/>
            </a:lvl2pPr>
            <a:lvl3pPr marL="1371600" lvl="2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3pPr>
            <a:lvl4pPr marL="1828800" lvl="3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/>
            </a:lvl6pPr>
            <a:lvl7pPr marL="3200400" lvl="6" indent="-2730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●"/>
              <a:defRPr/>
            </a:lvl7pPr>
            <a:lvl8pPr marL="3657600" lvl="7" indent="-2730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○"/>
              <a:defRPr/>
            </a:lvl8pPr>
            <a:lvl9pPr marL="4114800" lvl="8" indent="-266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9" name="Google Shape;69;p7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70" name="Google Shape;70;p7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7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73" name="Google Shape;73;p7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 rot="5400000">
            <a:off x="117300" y="421850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9"/>
          <p:cNvSpPr/>
          <p:nvPr/>
        </p:nvSpPr>
        <p:spPr>
          <a:xfrm>
            <a:off x="8328850" y="214305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title"/>
          </p:nvPr>
        </p:nvSpPr>
        <p:spPr>
          <a:xfrm>
            <a:off x="1033325" y="1247725"/>
            <a:ext cx="31143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subTitle" idx="1"/>
          </p:nvPr>
        </p:nvSpPr>
        <p:spPr>
          <a:xfrm>
            <a:off x="726875" y="2868875"/>
            <a:ext cx="5404800" cy="14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1" name="Google Shape;91;p9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92" name="Google Shape;92;p9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9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" name="Google Shape;94;p9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95" name="Google Shape;95;p9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/>
          <p:nvPr/>
        </p:nvSpPr>
        <p:spPr>
          <a:xfrm>
            <a:off x="491400" y="1028100"/>
            <a:ext cx="6204900" cy="3087300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5" name="Google Shape;165;p14"/>
          <p:cNvSpPr/>
          <p:nvPr/>
        </p:nvSpPr>
        <p:spPr>
          <a:xfrm rot="5400000">
            <a:off x="117300" y="421850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4"/>
          <p:cNvSpPr/>
          <p:nvPr/>
        </p:nvSpPr>
        <p:spPr>
          <a:xfrm rot="-5400000">
            <a:off x="5607825" y="-1098550"/>
            <a:ext cx="16509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4"/>
          <p:cNvSpPr txBox="1">
            <a:spLocks noGrp="1"/>
          </p:cNvSpPr>
          <p:nvPr>
            <p:ph type="title"/>
          </p:nvPr>
        </p:nvSpPr>
        <p:spPr>
          <a:xfrm>
            <a:off x="844113" y="3323998"/>
            <a:ext cx="3529500" cy="3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4"/>
          <p:cNvSpPr txBox="1">
            <a:spLocks noGrp="1"/>
          </p:cNvSpPr>
          <p:nvPr>
            <p:ph type="subTitle" idx="1"/>
          </p:nvPr>
        </p:nvSpPr>
        <p:spPr>
          <a:xfrm>
            <a:off x="839794" y="1387235"/>
            <a:ext cx="5508300" cy="14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69" name="Google Shape;169;p14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170" name="Google Shape;170;p1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14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173" name="Google Shape;173;p1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"/>
          <p:cNvSpPr txBox="1">
            <a:spLocks noGrp="1"/>
          </p:cNvSpPr>
          <p:nvPr>
            <p:ph type="subTitle" idx="1"/>
          </p:nvPr>
        </p:nvSpPr>
        <p:spPr>
          <a:xfrm>
            <a:off x="1306162" y="2180350"/>
            <a:ext cx="2695800" cy="8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5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8" name="Google Shape;178;p15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179" name="Google Shape;179;p1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" name="Google Shape;181;p15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182" name="Google Shape;182;p1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" name="Google Shape;184;p15"/>
          <p:cNvSpPr/>
          <p:nvPr/>
        </p:nvSpPr>
        <p:spPr>
          <a:xfrm rot="10800000">
            <a:off x="-886037" y="3297000"/>
            <a:ext cx="16497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85" name="Google Shape;185;p15"/>
          <p:cNvSpPr/>
          <p:nvPr/>
        </p:nvSpPr>
        <p:spPr>
          <a:xfrm>
            <a:off x="8337500" y="1470750"/>
            <a:ext cx="1650900" cy="1884300"/>
          </a:xfrm>
          <a:prstGeom prst="pie">
            <a:avLst>
              <a:gd name="adj1" fmla="val 534606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60" r:id="rId8"/>
    <p:sldLayoutId id="2147483661" r:id="rId9"/>
    <p:sldLayoutId id="2147483662" r:id="rId10"/>
    <p:sldLayoutId id="2147483666" r:id="rId11"/>
    <p:sldLayoutId id="2147483668" r:id="rId12"/>
    <p:sldLayoutId id="214748367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forms.gle/nPBc3TdURnXG5gG2A" TargetMode="External"/><Relationship Id="rId4" Type="http://schemas.openxmlformats.org/officeDocument/2006/relationships/image" Target="../media/image1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9EA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98;p33"/>
          <p:cNvSpPr/>
          <p:nvPr/>
        </p:nvSpPr>
        <p:spPr>
          <a:xfrm>
            <a:off x="3739376" y="2244372"/>
            <a:ext cx="5062653" cy="2704500"/>
          </a:xfrm>
          <a:prstGeom prst="roundRect">
            <a:avLst>
              <a:gd name="adj" fmla="val 9091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4" name="Google Shape;324;p28"/>
          <p:cNvSpPr txBox="1">
            <a:spLocks noGrp="1"/>
          </p:cNvSpPr>
          <p:nvPr>
            <p:ph type="ctrTitle"/>
          </p:nvPr>
        </p:nvSpPr>
        <p:spPr>
          <a:xfrm>
            <a:off x="513365" y="1254987"/>
            <a:ext cx="3344957" cy="1978771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0" dirty="0" smtClean="0">
                <a:ln w="12700">
                  <a:noFill/>
                  <a:prstDash val="solid"/>
                </a:ln>
                <a:solidFill>
                  <a:srgbClr val="5EA091"/>
                </a:solidFill>
                <a:effectLst>
                  <a:outerShdw dist="88900" dir="2640000" algn="bl" rotWithShape="0">
                    <a:schemeClr val="bg1"/>
                  </a:outerShdw>
                </a:effectLst>
              </a:rPr>
              <a:t>HCI</a:t>
            </a:r>
            <a:endParaRPr sz="13800" dirty="0">
              <a:ln w="12700">
                <a:noFill/>
                <a:prstDash val="solid"/>
              </a:ln>
              <a:solidFill>
                <a:srgbClr val="5EA091"/>
              </a:solidFill>
              <a:effectLst>
                <a:outerShdw dist="88900" dir="2640000" algn="bl" rotWithShape="0">
                  <a:schemeClr val="bg1"/>
                </a:outerShdw>
              </a:effectLst>
            </a:endParaRPr>
          </a:p>
        </p:txBody>
      </p:sp>
      <p:sp>
        <p:nvSpPr>
          <p:cNvPr id="325" name="Google Shape;325;p28"/>
          <p:cNvSpPr txBox="1">
            <a:spLocks noGrp="1"/>
          </p:cNvSpPr>
          <p:nvPr>
            <p:ph type="subTitle" idx="1"/>
          </p:nvPr>
        </p:nvSpPr>
        <p:spPr>
          <a:xfrm>
            <a:off x="862362" y="3114906"/>
            <a:ext cx="2669674" cy="54917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latin typeface="Britannic Bold" panose="020B0903060703020204" pitchFamily="34" charset="0"/>
              </a:rPr>
              <a:t>Group No : 03</a:t>
            </a:r>
            <a:endParaRPr sz="3200" dirty="0">
              <a:solidFill>
                <a:schemeClr val="lt1"/>
              </a:solidFill>
              <a:latin typeface="Britannic Bold" panose="020B0903060703020204" pitchFamily="34" charset="0"/>
            </a:endParaRPr>
          </a:p>
        </p:txBody>
      </p:sp>
      <p:sp>
        <p:nvSpPr>
          <p:cNvPr id="327" name="Google Shape;327;p28"/>
          <p:cNvSpPr txBox="1">
            <a:spLocks noGrp="1"/>
          </p:cNvSpPr>
          <p:nvPr>
            <p:ph type="subTitle" idx="1"/>
          </p:nvPr>
        </p:nvSpPr>
        <p:spPr>
          <a:xfrm>
            <a:off x="279150" y="4782202"/>
            <a:ext cx="1326000" cy="2412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 smtClean="0">
                <a:solidFill>
                  <a:schemeClr val="dk1"/>
                </a:solidFill>
              </a:rPr>
              <a:t>Tell Me</a:t>
            </a:r>
            <a:r>
              <a:rPr lang="en" sz="900" dirty="0" smtClean="0">
                <a:solidFill>
                  <a:schemeClr val="dk1"/>
                </a:solidFill>
              </a:rPr>
              <a:t> Project </a:t>
            </a:r>
            <a:r>
              <a:rPr lang="en" sz="900" dirty="0">
                <a:solidFill>
                  <a:schemeClr val="dk1"/>
                </a:solidFill>
              </a:rPr>
              <a:t>Proposal</a:t>
            </a:r>
            <a:endParaRPr sz="400" dirty="0">
              <a:solidFill>
                <a:schemeClr val="dk1"/>
              </a:solidFill>
            </a:endParaRPr>
          </a:p>
        </p:txBody>
      </p:sp>
      <p:sp>
        <p:nvSpPr>
          <p:cNvPr id="10" name="Google Shape;325;p28"/>
          <p:cNvSpPr txBox="1">
            <a:spLocks/>
          </p:cNvSpPr>
          <p:nvPr/>
        </p:nvSpPr>
        <p:spPr>
          <a:xfrm>
            <a:off x="4207319" y="1256371"/>
            <a:ext cx="4033023" cy="3354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Deca Light"/>
              <a:buNone/>
              <a:defRPr sz="1800" b="0" i="0" u="none" strike="noStrike" cap="none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None/>
              <a:defRPr sz="1800" b="0" i="0" u="none" strike="noStrike" cap="none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None/>
              <a:defRPr sz="1800" b="0" i="0" u="none" strike="noStrike" cap="none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None/>
              <a:defRPr sz="1800" b="0" i="0" u="none" strike="noStrike" cap="none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None/>
              <a:defRPr sz="1800" b="0" i="0" u="none" strike="noStrike" cap="none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None/>
              <a:defRPr sz="1800" b="0" i="0" u="none" strike="noStrike" cap="none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None/>
              <a:defRPr sz="1800" b="0" i="0" u="none" strike="noStrike" cap="none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None/>
              <a:defRPr sz="1800" b="0" i="0" u="none" strike="noStrike" cap="none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Deca Light"/>
              <a:buNone/>
              <a:defRPr sz="1800" b="0" i="0" u="none" strike="noStrike" cap="none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</a:rPr>
              <a:t>V.O. </a:t>
            </a:r>
            <a:r>
              <a:rPr lang="en-US" sz="1600" dirty="0" err="1" smtClean="0">
                <a:solidFill>
                  <a:schemeClr val="tx1"/>
                </a:solidFill>
              </a:rPr>
              <a:t>Gallage</a:t>
            </a:r>
            <a:r>
              <a:rPr lang="en-US" sz="1600" dirty="0">
                <a:solidFill>
                  <a:schemeClr val="tx1"/>
                </a:solidFill>
              </a:rPr>
              <a:t> - </a:t>
            </a:r>
            <a:r>
              <a:rPr lang="en-US" sz="1600" dirty="0" smtClean="0">
                <a:solidFill>
                  <a:schemeClr val="tx1"/>
                </a:solidFill>
              </a:rPr>
              <a:t>ICT/20/842</a:t>
            </a:r>
          </a:p>
          <a:p>
            <a:pPr marL="0" indent="0">
              <a:lnSpc>
                <a:spcPct val="150000"/>
              </a:lnSpc>
            </a:pPr>
            <a:r>
              <a:rPr lang="en-US" sz="1600" dirty="0" smtClean="0">
                <a:solidFill>
                  <a:schemeClr val="tx1"/>
                </a:solidFill>
              </a:rPr>
              <a:t>G.N.U</a:t>
            </a:r>
            <a:r>
              <a:rPr lang="en-US" sz="1600" dirty="0">
                <a:solidFill>
                  <a:schemeClr val="tx1"/>
                </a:solidFill>
              </a:rPr>
              <a:t>. </a:t>
            </a:r>
            <a:r>
              <a:rPr lang="en-US" sz="1600" dirty="0" err="1">
                <a:solidFill>
                  <a:schemeClr val="tx1"/>
                </a:solidFill>
              </a:rPr>
              <a:t>Lakshan</a:t>
            </a:r>
            <a:r>
              <a:rPr lang="en-US" sz="1600" dirty="0">
                <a:solidFill>
                  <a:schemeClr val="tx1"/>
                </a:solidFill>
              </a:rPr>
              <a:t> - </a:t>
            </a:r>
            <a:r>
              <a:rPr lang="en-US" sz="1600" dirty="0" smtClean="0">
                <a:solidFill>
                  <a:schemeClr val="tx1"/>
                </a:solidFill>
              </a:rPr>
              <a:t>ICT/20/878</a:t>
            </a:r>
          </a:p>
          <a:p>
            <a:pPr marL="0" indent="0"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</a:rPr>
              <a:t>M.K.S.T. Sampath - </a:t>
            </a:r>
            <a:r>
              <a:rPr lang="en-US" sz="1600" dirty="0" smtClean="0">
                <a:solidFill>
                  <a:schemeClr val="tx1"/>
                </a:solidFill>
              </a:rPr>
              <a:t>ICT/20/923</a:t>
            </a:r>
          </a:p>
          <a:p>
            <a:pPr marL="0" indent="0">
              <a:lnSpc>
                <a:spcPct val="150000"/>
              </a:lnSpc>
            </a:pPr>
            <a:r>
              <a:rPr lang="pt-BR" sz="1600" dirty="0">
                <a:solidFill>
                  <a:schemeClr val="tx1"/>
                </a:solidFill>
              </a:rPr>
              <a:t>K.N.N.C De Silva - </a:t>
            </a:r>
            <a:r>
              <a:rPr lang="pt-BR" sz="1600" dirty="0" smtClean="0">
                <a:solidFill>
                  <a:schemeClr val="tx1"/>
                </a:solidFill>
              </a:rPr>
              <a:t>ICT/20/826</a:t>
            </a:r>
            <a:endParaRPr lang="en-US" sz="1600" dirty="0" smtClean="0">
              <a:solidFill>
                <a:schemeClr val="tx1"/>
              </a:solidFill>
            </a:endParaRPr>
          </a:p>
          <a:p>
            <a:pPr marL="0" indent="0">
              <a:lnSpc>
                <a:spcPct val="150000"/>
              </a:lnSpc>
            </a:pPr>
            <a:r>
              <a:rPr lang="en-US" sz="1600" dirty="0" smtClean="0">
                <a:solidFill>
                  <a:schemeClr val="tx1"/>
                </a:solidFill>
              </a:rPr>
              <a:t>A.M.A.N.K. </a:t>
            </a:r>
            <a:r>
              <a:rPr lang="en-US" sz="1600" dirty="0" err="1" smtClean="0">
                <a:solidFill>
                  <a:schemeClr val="tx1"/>
                </a:solidFill>
              </a:rPr>
              <a:t>Alagiyawanna</a:t>
            </a:r>
            <a:r>
              <a:rPr lang="en-US" sz="1600" dirty="0" smtClean="0">
                <a:solidFill>
                  <a:schemeClr val="tx1"/>
                </a:solidFill>
              </a:rPr>
              <a:t> – ICT/20/804</a:t>
            </a:r>
          </a:p>
          <a:p>
            <a:pPr marL="0" indent="0">
              <a:lnSpc>
                <a:spcPct val="150000"/>
              </a:lnSpc>
            </a:pPr>
            <a:r>
              <a:rPr lang="en-US" sz="1600" dirty="0" smtClean="0">
                <a:solidFill>
                  <a:schemeClr val="tx1"/>
                </a:solidFill>
              </a:rPr>
              <a:t>A.G.H.M</a:t>
            </a:r>
            <a:r>
              <a:rPr lang="en-US" sz="1600" dirty="0">
                <a:solidFill>
                  <a:schemeClr val="tx1"/>
                </a:solidFill>
              </a:rPr>
              <a:t>. </a:t>
            </a:r>
            <a:r>
              <a:rPr lang="en-US" sz="1600" dirty="0" err="1" smtClean="0">
                <a:solidFill>
                  <a:schemeClr val="tx1"/>
                </a:solidFill>
              </a:rPr>
              <a:t>Madhubhashini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smtClean="0">
                <a:solidFill>
                  <a:schemeClr val="tx1"/>
                </a:solidFill>
              </a:rPr>
              <a:t>- ICT/20/881</a:t>
            </a:r>
          </a:p>
          <a:p>
            <a:pPr marL="0" indent="0"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</a:rPr>
              <a:t>J.M.Y.R. </a:t>
            </a:r>
            <a:r>
              <a:rPr lang="en-US" sz="1600" dirty="0" err="1">
                <a:solidFill>
                  <a:schemeClr val="tx1"/>
                </a:solidFill>
              </a:rPr>
              <a:t>Bandara</a:t>
            </a:r>
            <a:r>
              <a:rPr lang="en-US" sz="1600" dirty="0">
                <a:solidFill>
                  <a:schemeClr val="tx1"/>
                </a:solidFill>
              </a:rPr>
              <a:t> - </a:t>
            </a:r>
            <a:r>
              <a:rPr lang="en-US" sz="1600" dirty="0" smtClean="0">
                <a:solidFill>
                  <a:schemeClr val="tx1"/>
                </a:solidFill>
              </a:rPr>
              <a:t>ICT/20/812</a:t>
            </a:r>
            <a:r>
              <a:rPr lang="en-US" sz="1600" dirty="0">
                <a:solidFill>
                  <a:schemeClr val="tx1"/>
                </a:solidFill>
              </a:rPr>
              <a:t>N.P.N.C. </a:t>
            </a:r>
            <a:r>
              <a:rPr lang="en-US" sz="1600" dirty="0" err="1">
                <a:solidFill>
                  <a:schemeClr val="tx1"/>
                </a:solidFill>
              </a:rPr>
              <a:t>Nugawela</a:t>
            </a:r>
            <a:r>
              <a:rPr lang="en-US" sz="1600" dirty="0">
                <a:solidFill>
                  <a:schemeClr val="tx1"/>
                </a:solidFill>
              </a:rPr>
              <a:t> - </a:t>
            </a:r>
            <a:r>
              <a:rPr lang="en-US" sz="1600" dirty="0" smtClean="0">
                <a:solidFill>
                  <a:schemeClr val="tx1"/>
                </a:solidFill>
              </a:rPr>
              <a:t>ICT/20/897</a:t>
            </a:r>
          </a:p>
          <a:p>
            <a:pPr marL="0" indent="0"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</a:rPr>
              <a:t>B.A.S.I. </a:t>
            </a:r>
            <a:r>
              <a:rPr lang="en-US" sz="1600" dirty="0" err="1">
                <a:solidFill>
                  <a:schemeClr val="tx1"/>
                </a:solidFill>
              </a:rPr>
              <a:t>Jayawardana</a:t>
            </a:r>
            <a:r>
              <a:rPr lang="en-US" sz="1600" dirty="0">
                <a:solidFill>
                  <a:schemeClr val="tx1"/>
                </a:solidFill>
              </a:rPr>
              <a:t> - ICT/20/860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925155" y="2060170"/>
            <a:ext cx="7888105" cy="1837379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rgbClr val="FBF9EA"/>
                </a:solidFill>
              </a:rPr>
              <a:t>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chemeClr val="bg1"/>
                </a:solidFill>
              </a:rPr>
              <a:t>5.	Parental control</a:t>
            </a:r>
            <a:endParaRPr b="0" dirty="0">
              <a:solidFill>
                <a:schemeClr val="bg1"/>
              </a:solidFill>
            </a:endParaRPr>
          </a:p>
        </p:txBody>
      </p:sp>
      <p:sp>
        <p:nvSpPr>
          <p:cNvPr id="404" name="Google Shape;404;p33"/>
          <p:cNvSpPr txBox="1">
            <a:spLocks noGrp="1"/>
          </p:cNvSpPr>
          <p:nvPr>
            <p:ph type="subTitle" idx="3"/>
          </p:nvPr>
        </p:nvSpPr>
        <p:spPr>
          <a:xfrm>
            <a:off x="1182856" y="2307549"/>
            <a:ext cx="7364514" cy="142138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Implement </a:t>
            </a:r>
            <a:r>
              <a:rPr lang="en-US" dirty="0"/>
              <a:t>parental control features that allow parents to restrict content, set time limits, and monitor </a:t>
            </a:r>
            <a:r>
              <a:rPr lang="en-US" dirty="0" smtClean="0"/>
              <a:t>usage</a:t>
            </a:r>
          </a:p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Ensure </a:t>
            </a:r>
            <a:r>
              <a:rPr lang="en-US" dirty="0"/>
              <a:t>the security of these controls to prevent unauthorized access</a:t>
            </a:r>
          </a:p>
        </p:txBody>
      </p:sp>
    </p:spTree>
    <p:extLst>
      <p:ext uri="{BB962C8B-B14F-4D97-AF65-F5344CB8AC3E}">
        <p14:creationId xmlns:p14="http://schemas.microsoft.com/office/powerpoint/2010/main" val="2006323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925155" y="2060170"/>
            <a:ext cx="7888105" cy="864613"/>
          </a:xfrm>
          <a:prstGeom prst="roundRect">
            <a:avLst>
              <a:gd name="adj" fmla="val 4134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rgbClr val="FBF9EA"/>
                </a:solidFill>
              </a:rPr>
              <a:t>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4170038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chemeClr val="bg1"/>
                </a:solidFill>
              </a:rPr>
              <a:t>6.	Multi-language support</a:t>
            </a:r>
            <a:endParaRPr b="0" dirty="0">
              <a:solidFill>
                <a:schemeClr val="bg1"/>
              </a:solidFill>
            </a:endParaRPr>
          </a:p>
        </p:txBody>
      </p:sp>
      <p:sp>
        <p:nvSpPr>
          <p:cNvPr id="404" name="Google Shape;404;p33"/>
          <p:cNvSpPr txBox="1">
            <a:spLocks noGrp="1"/>
          </p:cNvSpPr>
          <p:nvPr>
            <p:ph type="subTitle" idx="3"/>
          </p:nvPr>
        </p:nvSpPr>
        <p:spPr>
          <a:xfrm>
            <a:off x="1182856" y="2307549"/>
            <a:ext cx="7364514" cy="4638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device should support multiple language to cater to a diverse user </a:t>
            </a:r>
            <a:r>
              <a:rPr lang="en-US" dirty="0" smtClean="0"/>
              <a:t>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47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925155" y="2060170"/>
            <a:ext cx="7888105" cy="2077328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rgbClr val="FBF9EA"/>
                </a:solidFill>
              </a:rPr>
              <a:t>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chemeClr val="bg1"/>
                </a:solidFill>
              </a:rPr>
              <a:t>7.	Safety features</a:t>
            </a:r>
            <a:endParaRPr b="0" dirty="0">
              <a:solidFill>
                <a:schemeClr val="bg1"/>
              </a:solidFill>
            </a:endParaRPr>
          </a:p>
        </p:txBody>
      </p:sp>
      <p:sp>
        <p:nvSpPr>
          <p:cNvPr id="404" name="Google Shape;404;p33"/>
          <p:cNvSpPr txBox="1">
            <a:spLocks noGrp="1"/>
          </p:cNvSpPr>
          <p:nvPr>
            <p:ph type="subTitle" idx="3"/>
          </p:nvPr>
        </p:nvSpPr>
        <p:spPr>
          <a:xfrm>
            <a:off x="1182856" y="2307549"/>
            <a:ext cx="7364514" cy="222553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Include </a:t>
            </a:r>
            <a:r>
              <a:rPr lang="en-US" dirty="0"/>
              <a:t>SOS or emergency calling function that connects the child with trusted contact in case of an emergency</a:t>
            </a:r>
            <a:r>
              <a:rPr lang="en-US" dirty="0" smtClean="0"/>
              <a:t>.</a:t>
            </a:r>
          </a:p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Ensure </a:t>
            </a:r>
            <a:r>
              <a:rPr lang="en-US" dirty="0"/>
              <a:t>that the device can provide information to handle in unsafe and danger situations.</a:t>
            </a:r>
          </a:p>
        </p:txBody>
      </p:sp>
    </p:spTree>
    <p:extLst>
      <p:ext uri="{BB962C8B-B14F-4D97-AF65-F5344CB8AC3E}">
        <p14:creationId xmlns:p14="http://schemas.microsoft.com/office/powerpoint/2010/main" val="318475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925155" y="2060170"/>
            <a:ext cx="7888105" cy="1156443"/>
          </a:xfrm>
          <a:prstGeom prst="roundRect">
            <a:avLst>
              <a:gd name="adj" fmla="val 3488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rgbClr val="FBF9EA"/>
                </a:solidFill>
              </a:rPr>
              <a:t>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chemeClr val="bg1"/>
                </a:solidFill>
              </a:rPr>
              <a:t>8.	Compatibility</a:t>
            </a:r>
            <a:endParaRPr b="0" dirty="0">
              <a:solidFill>
                <a:schemeClr val="bg1"/>
              </a:solidFill>
            </a:endParaRPr>
          </a:p>
        </p:txBody>
      </p:sp>
      <p:sp>
        <p:nvSpPr>
          <p:cNvPr id="404" name="Google Shape;404;p33"/>
          <p:cNvSpPr txBox="1">
            <a:spLocks noGrp="1"/>
          </p:cNvSpPr>
          <p:nvPr>
            <p:ph type="subTitle" idx="3"/>
          </p:nvPr>
        </p:nvSpPr>
        <p:spPr>
          <a:xfrm>
            <a:off x="1182856" y="2307549"/>
            <a:ext cx="7364514" cy="222553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Ensure </a:t>
            </a:r>
            <a:r>
              <a:rPr lang="en-US" dirty="0"/>
              <a:t>compatibility with various devices, including smart phones, tablets and </a:t>
            </a:r>
            <a:r>
              <a:rPr lang="en-US" dirty="0" err="1"/>
              <a:t>IoT</a:t>
            </a:r>
            <a:r>
              <a:rPr lang="en-US" dirty="0"/>
              <a:t> devices.</a:t>
            </a:r>
          </a:p>
        </p:txBody>
      </p:sp>
    </p:spTree>
    <p:extLst>
      <p:ext uri="{BB962C8B-B14F-4D97-AF65-F5344CB8AC3E}">
        <p14:creationId xmlns:p14="http://schemas.microsoft.com/office/powerpoint/2010/main" val="319296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801495" y="2060170"/>
            <a:ext cx="7888105" cy="1389907"/>
          </a:xfrm>
          <a:prstGeom prst="roundRect">
            <a:avLst>
              <a:gd name="adj" fmla="val 23573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 smtClean="0">
                <a:solidFill>
                  <a:srgbClr val="FBF9EA"/>
                </a:solidFill>
              </a:rPr>
              <a:t>Non-Functional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rgbClr val="162535"/>
                </a:solidFill>
              </a:rPr>
              <a:t>1.	Performance</a:t>
            </a:r>
            <a:endParaRPr b="0" dirty="0">
              <a:solidFill>
                <a:srgbClr val="162535"/>
              </a:solidFill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3"/>
          </p:nvPr>
        </p:nvSpPr>
        <p:spPr>
          <a:xfrm>
            <a:off x="1083819" y="2272691"/>
            <a:ext cx="7197661" cy="731400"/>
          </a:xfrm>
        </p:spPr>
        <p:txBody>
          <a:bodyPr/>
          <a:lstStyle/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The </a:t>
            </a:r>
            <a:r>
              <a:rPr lang="en-US" dirty="0">
                <a:solidFill>
                  <a:schemeClr val="bg2"/>
                </a:solidFill>
              </a:rPr>
              <a:t>device should respond quickly to voice commands and provide timely and real time </a:t>
            </a:r>
            <a:r>
              <a:rPr lang="en-US" dirty="0" smtClean="0">
                <a:solidFill>
                  <a:schemeClr val="bg2"/>
                </a:solidFill>
              </a:rPr>
              <a:t>information</a:t>
            </a:r>
          </a:p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2"/>
              </a:solidFill>
            </a:endParaRPr>
          </a:p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It </a:t>
            </a:r>
            <a:r>
              <a:rPr lang="en-US" dirty="0">
                <a:solidFill>
                  <a:schemeClr val="bg2"/>
                </a:solidFill>
              </a:rPr>
              <a:t>must have minimum latency in processing requests.</a:t>
            </a:r>
            <a:endParaRPr lang="en-US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89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801495" y="2060170"/>
            <a:ext cx="7888105" cy="923777"/>
          </a:xfrm>
          <a:prstGeom prst="roundRect">
            <a:avLst>
              <a:gd name="adj" fmla="val 2666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 smtClean="0">
                <a:solidFill>
                  <a:srgbClr val="FBF9EA"/>
                </a:solidFill>
              </a:rPr>
              <a:t>Non-Functional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rgbClr val="162535"/>
                </a:solidFill>
              </a:rPr>
              <a:t>2.	Scalability</a:t>
            </a:r>
            <a:endParaRPr b="0" dirty="0">
              <a:solidFill>
                <a:srgbClr val="162535"/>
              </a:solidFill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3"/>
          </p:nvPr>
        </p:nvSpPr>
        <p:spPr>
          <a:xfrm>
            <a:off x="1083819" y="2272691"/>
            <a:ext cx="7197661" cy="846645"/>
          </a:xfrm>
        </p:spPr>
        <p:txBody>
          <a:bodyPr/>
          <a:lstStyle/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The </a:t>
            </a:r>
            <a:r>
              <a:rPr lang="en-US" dirty="0">
                <a:solidFill>
                  <a:schemeClr val="bg2"/>
                </a:solidFill>
              </a:rPr>
              <a:t>device should be able to handle a growing number of users and a content without significant decrease of performance</a:t>
            </a:r>
            <a:endParaRPr lang="en-US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15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801495" y="2060170"/>
            <a:ext cx="7888105" cy="1500153"/>
          </a:xfrm>
          <a:prstGeom prst="roundRect">
            <a:avLst>
              <a:gd name="adj" fmla="val 22942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 smtClean="0">
                <a:solidFill>
                  <a:srgbClr val="FBF9EA"/>
                </a:solidFill>
              </a:rPr>
              <a:t>Non-Functional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rgbClr val="162535"/>
                </a:solidFill>
              </a:rPr>
              <a:t>3.	Security</a:t>
            </a:r>
            <a:endParaRPr b="0" dirty="0">
              <a:solidFill>
                <a:srgbClr val="162535"/>
              </a:solidFill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3"/>
          </p:nvPr>
        </p:nvSpPr>
        <p:spPr>
          <a:xfrm>
            <a:off x="1083819" y="2272691"/>
            <a:ext cx="7197661" cy="731400"/>
          </a:xfrm>
        </p:spPr>
        <p:txBody>
          <a:bodyPr/>
          <a:lstStyle/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Ensure </a:t>
            </a:r>
            <a:r>
              <a:rPr lang="en-US" dirty="0">
                <a:solidFill>
                  <a:schemeClr val="bg2"/>
                </a:solidFill>
              </a:rPr>
              <a:t>robust security measures to protect user data, especially children’s personal </a:t>
            </a:r>
            <a:r>
              <a:rPr lang="en-US" dirty="0" smtClean="0">
                <a:solidFill>
                  <a:schemeClr val="bg2"/>
                </a:solidFill>
              </a:rPr>
              <a:t>information</a:t>
            </a:r>
          </a:p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2"/>
              </a:solidFill>
            </a:endParaRPr>
          </a:p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Implement </a:t>
            </a:r>
            <a:r>
              <a:rPr lang="en-US" dirty="0">
                <a:solidFill>
                  <a:schemeClr val="bg2"/>
                </a:solidFill>
              </a:rPr>
              <a:t>encryption, secure authentication and data access controls</a:t>
            </a:r>
          </a:p>
        </p:txBody>
      </p:sp>
    </p:spTree>
    <p:extLst>
      <p:ext uri="{BB962C8B-B14F-4D97-AF65-F5344CB8AC3E}">
        <p14:creationId xmlns:p14="http://schemas.microsoft.com/office/powerpoint/2010/main" val="406390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801495" y="2060170"/>
            <a:ext cx="7888105" cy="1214809"/>
          </a:xfrm>
          <a:prstGeom prst="roundRect">
            <a:avLst>
              <a:gd name="adj" fmla="val 23523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 smtClean="0">
                <a:solidFill>
                  <a:srgbClr val="FBF9EA"/>
                </a:solidFill>
              </a:rPr>
              <a:t>Non-Functional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rgbClr val="162535"/>
                </a:solidFill>
              </a:rPr>
              <a:t>4.	Privacy</a:t>
            </a:r>
            <a:endParaRPr b="0" dirty="0">
              <a:solidFill>
                <a:srgbClr val="162535"/>
              </a:solidFill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3"/>
          </p:nvPr>
        </p:nvSpPr>
        <p:spPr>
          <a:xfrm>
            <a:off x="1083819" y="2272691"/>
            <a:ext cx="7197661" cy="731400"/>
          </a:xfrm>
        </p:spPr>
        <p:txBody>
          <a:bodyPr/>
          <a:lstStyle/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Adhere </a:t>
            </a:r>
            <a:r>
              <a:rPr lang="en-US" dirty="0">
                <a:solidFill>
                  <a:schemeClr val="bg2"/>
                </a:solidFill>
              </a:rPr>
              <a:t>to strict privacy standards for handling children’s </a:t>
            </a:r>
            <a:r>
              <a:rPr lang="en-US" dirty="0" smtClean="0">
                <a:solidFill>
                  <a:schemeClr val="bg2"/>
                </a:solidFill>
              </a:rPr>
              <a:t>data</a:t>
            </a:r>
          </a:p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2"/>
              </a:solidFill>
            </a:endParaRPr>
          </a:p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Clearly </a:t>
            </a:r>
            <a:r>
              <a:rPr lang="en-US" dirty="0">
                <a:solidFill>
                  <a:schemeClr val="bg2"/>
                </a:solidFill>
              </a:rPr>
              <a:t>communicate data and privacy policy to parents</a:t>
            </a:r>
          </a:p>
        </p:txBody>
      </p:sp>
    </p:spTree>
    <p:extLst>
      <p:ext uri="{BB962C8B-B14F-4D97-AF65-F5344CB8AC3E}">
        <p14:creationId xmlns:p14="http://schemas.microsoft.com/office/powerpoint/2010/main" val="288996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801495" y="2060170"/>
            <a:ext cx="7888105" cy="1642826"/>
          </a:xfrm>
          <a:prstGeom prst="roundRect">
            <a:avLst>
              <a:gd name="adj" fmla="val 2411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 smtClean="0">
                <a:solidFill>
                  <a:srgbClr val="FBF9EA"/>
                </a:solidFill>
              </a:rPr>
              <a:t>Non-Functional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rgbClr val="162535"/>
                </a:solidFill>
              </a:rPr>
              <a:t>5.	Reliability</a:t>
            </a:r>
            <a:endParaRPr b="0" dirty="0">
              <a:solidFill>
                <a:srgbClr val="162535"/>
              </a:solidFill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3"/>
          </p:nvPr>
        </p:nvSpPr>
        <p:spPr>
          <a:xfrm>
            <a:off x="1083819" y="2272691"/>
            <a:ext cx="7197661" cy="731400"/>
          </a:xfrm>
        </p:spPr>
        <p:txBody>
          <a:bodyPr/>
          <a:lstStyle/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Minimize </a:t>
            </a:r>
            <a:r>
              <a:rPr lang="en-US" dirty="0">
                <a:solidFill>
                  <a:schemeClr val="bg2"/>
                </a:solidFill>
              </a:rPr>
              <a:t>downtime and ensure high availability to provide a consistent user </a:t>
            </a:r>
            <a:r>
              <a:rPr lang="en-US" dirty="0" smtClean="0">
                <a:solidFill>
                  <a:schemeClr val="bg2"/>
                </a:solidFill>
              </a:rPr>
              <a:t>experience</a:t>
            </a:r>
          </a:p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2"/>
              </a:solidFill>
            </a:endParaRPr>
          </a:p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Implement </a:t>
            </a:r>
            <a:r>
              <a:rPr lang="en-US" dirty="0">
                <a:solidFill>
                  <a:schemeClr val="bg2"/>
                </a:solidFill>
              </a:rPr>
              <a:t>backups and recovery mechanisms to safeguard against data loss.</a:t>
            </a:r>
          </a:p>
        </p:txBody>
      </p:sp>
    </p:spTree>
    <p:extLst>
      <p:ext uri="{BB962C8B-B14F-4D97-AF65-F5344CB8AC3E}">
        <p14:creationId xmlns:p14="http://schemas.microsoft.com/office/powerpoint/2010/main" val="175075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801495" y="2060170"/>
            <a:ext cx="7888105" cy="1428817"/>
          </a:xfrm>
          <a:prstGeom prst="roundRect">
            <a:avLst>
              <a:gd name="adj" fmla="val 29534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 smtClean="0">
                <a:solidFill>
                  <a:srgbClr val="FBF9EA"/>
                </a:solidFill>
              </a:rPr>
              <a:t>Non-Functional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rgbClr val="162535"/>
                </a:solidFill>
              </a:rPr>
              <a:t>6.	Usability</a:t>
            </a:r>
            <a:endParaRPr b="0" dirty="0">
              <a:solidFill>
                <a:srgbClr val="162535"/>
              </a:solidFill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3"/>
          </p:nvPr>
        </p:nvSpPr>
        <p:spPr>
          <a:xfrm>
            <a:off x="1083819" y="2272691"/>
            <a:ext cx="7197661" cy="731400"/>
          </a:xfrm>
        </p:spPr>
        <p:txBody>
          <a:bodyPr/>
          <a:lstStyle/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The </a:t>
            </a:r>
            <a:r>
              <a:rPr lang="en-US" dirty="0">
                <a:solidFill>
                  <a:schemeClr val="bg2"/>
                </a:solidFill>
              </a:rPr>
              <a:t>device’s user interface must be intuitive, visually appealing, and easy for children to </a:t>
            </a:r>
            <a:r>
              <a:rPr lang="en-US" dirty="0" smtClean="0">
                <a:solidFill>
                  <a:schemeClr val="bg2"/>
                </a:solidFill>
              </a:rPr>
              <a:t>navigate</a:t>
            </a:r>
          </a:p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2"/>
              </a:solidFill>
            </a:endParaRPr>
          </a:p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It </a:t>
            </a:r>
            <a:r>
              <a:rPr lang="en-US" dirty="0">
                <a:solidFill>
                  <a:schemeClr val="bg2"/>
                </a:solidFill>
              </a:rPr>
              <a:t>should provide clear instructions and feedbacks</a:t>
            </a:r>
          </a:p>
        </p:txBody>
      </p:sp>
    </p:spTree>
    <p:extLst>
      <p:ext uri="{BB962C8B-B14F-4D97-AF65-F5344CB8AC3E}">
        <p14:creationId xmlns:p14="http://schemas.microsoft.com/office/powerpoint/2010/main" val="380333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9EA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8"/>
          <p:cNvSpPr txBox="1">
            <a:spLocks noGrp="1"/>
          </p:cNvSpPr>
          <p:nvPr>
            <p:ph type="ctrTitle"/>
          </p:nvPr>
        </p:nvSpPr>
        <p:spPr>
          <a:xfrm>
            <a:off x="4088675" y="998510"/>
            <a:ext cx="4353600" cy="164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 Voice enabled Digital assistent</a:t>
            </a:r>
            <a:endParaRPr dirty="0"/>
          </a:p>
        </p:txBody>
      </p:sp>
      <p:sp>
        <p:nvSpPr>
          <p:cNvPr id="325" name="Google Shape;325;p28"/>
          <p:cNvSpPr txBox="1">
            <a:spLocks noGrp="1"/>
          </p:cNvSpPr>
          <p:nvPr>
            <p:ph type="subTitle" idx="1"/>
          </p:nvPr>
        </p:nvSpPr>
        <p:spPr>
          <a:xfrm>
            <a:off x="1383746" y="1160834"/>
            <a:ext cx="2436757" cy="250325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>
                <a:solidFill>
                  <a:schemeClr val="lt1"/>
                </a:solidFill>
                <a:latin typeface="Britannic Bold" panose="020B0903060703020204" pitchFamily="34" charset="0"/>
              </a:rPr>
              <a:t>This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>
                <a:solidFill>
                  <a:schemeClr val="lt1"/>
                </a:solidFill>
                <a:latin typeface="Britannic Bold" panose="020B0903060703020204" pitchFamily="34" charset="0"/>
              </a:rPr>
              <a:t>is</a:t>
            </a:r>
            <a:endParaRPr sz="5400" dirty="0">
              <a:solidFill>
                <a:schemeClr val="lt1"/>
              </a:solidFill>
              <a:latin typeface="Britannic Bold" panose="020B0903060703020204" pitchFamily="34" charset="0"/>
            </a:endParaRPr>
          </a:p>
        </p:txBody>
      </p:sp>
      <p:sp>
        <p:nvSpPr>
          <p:cNvPr id="327" name="Google Shape;327;p28"/>
          <p:cNvSpPr txBox="1">
            <a:spLocks noGrp="1"/>
          </p:cNvSpPr>
          <p:nvPr>
            <p:ph type="subTitle" idx="1"/>
          </p:nvPr>
        </p:nvSpPr>
        <p:spPr>
          <a:xfrm>
            <a:off x="279150" y="4782202"/>
            <a:ext cx="1326000" cy="2412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 smtClean="0">
                <a:solidFill>
                  <a:schemeClr val="dk1"/>
                </a:solidFill>
              </a:rPr>
              <a:t>Tell Me</a:t>
            </a:r>
            <a:r>
              <a:rPr lang="en" sz="900" dirty="0" smtClean="0">
                <a:solidFill>
                  <a:schemeClr val="dk1"/>
                </a:solidFill>
              </a:rPr>
              <a:t> Project </a:t>
            </a:r>
            <a:r>
              <a:rPr lang="en" sz="900" dirty="0">
                <a:solidFill>
                  <a:schemeClr val="dk1"/>
                </a:solidFill>
              </a:rPr>
              <a:t>Proposal</a:t>
            </a:r>
            <a:endParaRPr sz="400" dirty="0">
              <a:solidFill>
                <a:schemeClr val="dk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4669">
            <a:off x="2454137" y="3146340"/>
            <a:ext cx="2748612" cy="1571142"/>
          </a:xfrm>
          <a:prstGeom prst="rect">
            <a:avLst/>
          </a:prstGeom>
          <a:effectLst>
            <a:outerShdw blurRad="76200" dir="13500000" sy="23000" kx="1200000" algn="br" rotWithShape="0">
              <a:schemeClr val="tx2">
                <a:lumMod val="50000"/>
                <a:alpha val="76000"/>
              </a:schemeClr>
            </a:outerShdw>
          </a:effectLst>
        </p:spPr>
      </p:pic>
      <p:grpSp>
        <p:nvGrpSpPr>
          <p:cNvPr id="3" name="Group 2"/>
          <p:cNvGrpSpPr/>
          <p:nvPr/>
        </p:nvGrpSpPr>
        <p:grpSpPr>
          <a:xfrm>
            <a:off x="4826676" y="1830755"/>
            <a:ext cx="3181808" cy="4756250"/>
            <a:chOff x="4826676" y="1830755"/>
            <a:chExt cx="3181808" cy="4756250"/>
          </a:xfrm>
          <a:effectLst>
            <a:outerShdw blurRad="177800" dist="139700" dir="7440000" algn="br" rotWithShape="0">
              <a:prstClr val="black">
                <a:alpha val="40000"/>
              </a:prstClr>
            </a:outerShdw>
          </a:effectLst>
        </p:grpSpPr>
        <p:pic>
          <p:nvPicPr>
            <p:cNvPr id="328" name="Google Shape;328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1239607">
              <a:off x="5379544" y="1830755"/>
              <a:ext cx="2628940" cy="4756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9" name="Google Shape;329;p28"/>
            <p:cNvPicPr preferRelativeResize="0"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-1235799">
              <a:off x="5936184" y="2520337"/>
              <a:ext cx="1609625" cy="3508777"/>
            </a:xfrm>
            <a:prstGeom prst="roundRect">
              <a:avLst>
                <a:gd name="adj" fmla="val 12408"/>
              </a:avLst>
            </a:prstGeom>
            <a:noFill/>
            <a:ln>
              <a:noFill/>
            </a:ln>
          </p:spPr>
        </p:pic>
        <p:pic>
          <p:nvPicPr>
            <p:cNvPr id="8" name="Google Shape;391;p32"/>
            <p:cNvPicPr preferRelativeResize="0"/>
            <p:nvPr/>
          </p:nvPicPr>
          <p:blipFill rotWithShape="1">
            <a:blip r:embed="rId6">
              <a:alphaModFix/>
            </a:blip>
            <a:srcRect t="9629" b="80011"/>
            <a:stretch/>
          </p:blipFill>
          <p:spPr>
            <a:xfrm rot="20349697">
              <a:off x="4826676" y="2409311"/>
              <a:ext cx="2522922" cy="46219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10802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801495" y="2060170"/>
            <a:ext cx="7888105" cy="943921"/>
          </a:xfrm>
          <a:prstGeom prst="roundRect">
            <a:avLst>
              <a:gd name="adj" fmla="val 38652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 smtClean="0">
                <a:solidFill>
                  <a:srgbClr val="FBF9EA"/>
                </a:solidFill>
              </a:rPr>
              <a:t>Non-Functional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rgbClr val="162535"/>
                </a:solidFill>
              </a:rPr>
              <a:t>7.	Accessibility</a:t>
            </a:r>
            <a:endParaRPr b="0" dirty="0">
              <a:solidFill>
                <a:srgbClr val="162535"/>
              </a:solidFill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3"/>
          </p:nvPr>
        </p:nvSpPr>
        <p:spPr>
          <a:xfrm>
            <a:off x="1083819" y="2272691"/>
            <a:ext cx="7197661" cy="731400"/>
          </a:xfrm>
        </p:spPr>
        <p:txBody>
          <a:bodyPr/>
          <a:lstStyle/>
          <a:p>
            <a:pPr>
              <a:buClr>
                <a:schemeClr val="bg2"/>
              </a:buCl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2"/>
                </a:solidFill>
              </a:rPr>
              <a:t>Ensure </a:t>
            </a:r>
            <a:r>
              <a:rPr lang="en-US" dirty="0">
                <a:solidFill>
                  <a:schemeClr val="bg2"/>
                </a:solidFill>
              </a:rPr>
              <a:t>the device is </a:t>
            </a:r>
            <a:r>
              <a:rPr lang="en-US" dirty="0" smtClean="0">
                <a:solidFill>
                  <a:schemeClr val="bg2"/>
                </a:solidFill>
              </a:rPr>
              <a:t>assessable </a:t>
            </a:r>
            <a:r>
              <a:rPr lang="en-US" dirty="0">
                <a:solidFill>
                  <a:schemeClr val="bg2"/>
                </a:solidFill>
              </a:rPr>
              <a:t>to children with disabilities, including those with visual and auditory impairments.</a:t>
            </a:r>
            <a:endParaRPr lang="en-US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13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9EA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4"/>
          <p:cNvSpPr txBox="1">
            <a:spLocks noGrp="1"/>
          </p:cNvSpPr>
          <p:nvPr>
            <p:ph type="subTitle" idx="1"/>
          </p:nvPr>
        </p:nvSpPr>
        <p:spPr>
          <a:xfrm>
            <a:off x="820426" y="1364931"/>
            <a:ext cx="5298387" cy="239674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lnSpc>
                <a:spcPct val="150000"/>
              </a:lnSpc>
            </a:pPr>
            <a:r>
              <a:rPr lang="en-US" sz="3200" b="1" dirty="0">
                <a:latin typeface="Montserrat"/>
                <a:ea typeface="Montserrat"/>
                <a:cs typeface="Montserrat"/>
                <a:sym typeface="Montserrat"/>
              </a:rPr>
              <a:t>Technical </a:t>
            </a:r>
            <a:endParaRPr lang="en-US" sz="3200" b="1" dirty="0" smtClean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>
              <a:lnSpc>
                <a:spcPct val="150000"/>
              </a:lnSpc>
            </a:pPr>
            <a:r>
              <a:rPr lang="en-US" sz="3200" b="1" dirty="0" smtClean="0">
                <a:latin typeface="Montserrat"/>
                <a:ea typeface="Montserrat"/>
                <a:cs typeface="Montserrat"/>
                <a:sym typeface="Montserrat"/>
              </a:rPr>
              <a:t>feasibility </a:t>
            </a:r>
          </a:p>
          <a:p>
            <a:pPr marL="0" lvl="0" indent="0" algn="r">
              <a:lnSpc>
                <a:spcPct val="150000"/>
              </a:lnSpc>
            </a:pPr>
            <a:r>
              <a:rPr lang="en-US" sz="3200" b="1" dirty="0" smtClean="0">
                <a:latin typeface="Montserrat"/>
                <a:ea typeface="Montserrat"/>
                <a:cs typeface="Montserrat"/>
                <a:sym typeface="Montserrat"/>
              </a:rPr>
              <a:t>studies</a:t>
            </a:r>
            <a:endParaRPr sz="32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27" name="Google Shape;42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8880" y="346025"/>
            <a:ext cx="2628940" cy="475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34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85">
            <a:off x="7093127" y="1051276"/>
            <a:ext cx="1620445" cy="3508804"/>
          </a:xfrm>
          <a:prstGeom prst="roundRect">
            <a:avLst>
              <a:gd name="adj" fmla="val 12408"/>
            </a:avLst>
          </a:prstGeom>
          <a:noFill/>
          <a:ln>
            <a:noFill/>
          </a:ln>
        </p:spPr>
      </p:pic>
      <p:pic>
        <p:nvPicPr>
          <p:cNvPr id="429" name="Google Shape;429;p34"/>
          <p:cNvPicPr preferRelativeResize="0"/>
          <p:nvPr/>
        </p:nvPicPr>
        <p:blipFill rotWithShape="1">
          <a:blip r:embed="rId5">
            <a:alphaModFix/>
          </a:blip>
          <a:srcRect t="9629" b="80011"/>
          <a:stretch/>
        </p:blipFill>
        <p:spPr>
          <a:xfrm>
            <a:off x="6588875" y="804034"/>
            <a:ext cx="2628951" cy="492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5" name="Google Shape;435;p35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/>
              <a:t>Introduction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36" name="Google Shape;436;p35"/>
          <p:cNvSpPr txBox="1">
            <a:spLocks noGrp="1"/>
          </p:cNvSpPr>
          <p:nvPr>
            <p:ph type="body" idx="1"/>
          </p:nvPr>
        </p:nvSpPr>
        <p:spPr>
          <a:xfrm>
            <a:off x="720000" y="1504875"/>
            <a:ext cx="7531902" cy="26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50000"/>
              </a:lnSpc>
              <a:buClr>
                <a:srgbClr val="273D40"/>
              </a:buClr>
              <a:buSzPts val="600"/>
              <a:buNone/>
            </a:pPr>
            <a:r>
              <a:rPr lang="en-US" dirty="0"/>
              <a:t>This technical feasibility assesses the practicality of developing a voice-enabled digital assistant for children age </a:t>
            </a:r>
            <a:r>
              <a:rPr lang="en-US" dirty="0" smtClean="0"/>
              <a:t>05 - 13</a:t>
            </a:r>
            <a:r>
              <a:rPr lang="en-US" dirty="0"/>
              <a:t>. This aim to provide a portable, user-friendly, and educational tool that caters to the need of users</a:t>
            </a:r>
            <a:r>
              <a:rPr lang="en-US" dirty="0" smtClean="0"/>
              <a:t>.</a:t>
            </a:r>
          </a:p>
          <a:p>
            <a:pPr marL="0" lvl="0" indent="0">
              <a:lnSpc>
                <a:spcPct val="150000"/>
              </a:lnSpc>
              <a:buClr>
                <a:srgbClr val="273D40"/>
              </a:buClr>
              <a:buSzPts val="600"/>
              <a:buNone/>
            </a:pPr>
            <a:endParaRPr lang="en-US" sz="600" dirty="0"/>
          </a:p>
          <a:p>
            <a:pPr marL="0" lvl="0" indent="0">
              <a:lnSpc>
                <a:spcPct val="150000"/>
              </a:lnSpc>
              <a:buClr>
                <a:srgbClr val="273D40"/>
              </a:buClr>
              <a:buSzPts val="600"/>
              <a:buNone/>
            </a:pPr>
            <a:r>
              <a:rPr lang="en-US" dirty="0"/>
              <a:t>Key features include a small </a:t>
            </a:r>
            <a:r>
              <a:rPr lang="en-US" dirty="0" smtClean="0"/>
              <a:t> display</a:t>
            </a:r>
            <a:r>
              <a:rPr lang="en-US" dirty="0"/>
              <a:t>, GSM module for communication, Bluetooth/Wi-Fi setup, GPS location tracking, calling, texting, and SOS emerging calling function.</a:t>
            </a:r>
            <a:endParaRPr dirty="0"/>
          </a:p>
        </p:txBody>
      </p:sp>
      <p:grpSp>
        <p:nvGrpSpPr>
          <p:cNvPr id="437" name="Google Shape;437;p35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438" name="Google Shape;438;p3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" name="Google Shape;440;p35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441" name="Google Shape;441;p3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name="adj1" fmla="val 5457876"/>
                <a:gd name="adj2" fmla="val 16200000"/>
              </a:avLst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6"/>
          <p:cNvSpPr/>
          <p:nvPr/>
        </p:nvSpPr>
        <p:spPr>
          <a:xfrm>
            <a:off x="472600" y="1912502"/>
            <a:ext cx="4045288" cy="1834307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8" name="Google Shape;448;p36"/>
          <p:cNvSpPr/>
          <p:nvPr/>
        </p:nvSpPr>
        <p:spPr>
          <a:xfrm>
            <a:off x="4644312" y="1912502"/>
            <a:ext cx="4045288" cy="1834307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50" name="Google Shape;450;p36"/>
          <p:cNvSpPr txBox="1">
            <a:spLocks noGrp="1"/>
          </p:cNvSpPr>
          <p:nvPr>
            <p:ph type="title"/>
          </p:nvPr>
        </p:nvSpPr>
        <p:spPr>
          <a:xfrm>
            <a:off x="727434" y="2339780"/>
            <a:ext cx="3348337" cy="97974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Hardware requirements</a:t>
            </a:r>
          </a:p>
        </p:txBody>
      </p:sp>
      <p:sp>
        <p:nvSpPr>
          <p:cNvPr id="452" name="Google Shape;452;p36"/>
          <p:cNvSpPr txBox="1">
            <a:spLocks noGrp="1"/>
          </p:cNvSpPr>
          <p:nvPr>
            <p:ph type="title" idx="3"/>
          </p:nvPr>
        </p:nvSpPr>
        <p:spPr>
          <a:xfrm>
            <a:off x="4815534" y="2339780"/>
            <a:ext cx="3615900" cy="97974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r"/>
            <a:r>
              <a:rPr lang="en-US" dirty="0">
                <a:solidFill>
                  <a:schemeClr val="lt1"/>
                </a:solidFill>
              </a:rPr>
              <a:t>Software Requirements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" name="Google Shape;434;p35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435;p35"/>
          <p:cNvSpPr txBox="1">
            <a:spLocks/>
          </p:cNvSpPr>
          <p:nvPr/>
        </p:nvSpPr>
        <p:spPr>
          <a:xfrm>
            <a:off x="727434" y="527775"/>
            <a:ext cx="7704000" cy="5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Technical Requirements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6"/>
          <p:cNvSpPr/>
          <p:nvPr/>
        </p:nvSpPr>
        <p:spPr>
          <a:xfrm>
            <a:off x="340858" y="505473"/>
            <a:ext cx="5822049" cy="917155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0" name="Google Shape;450;p36"/>
          <p:cNvSpPr txBox="1">
            <a:spLocks noGrp="1"/>
          </p:cNvSpPr>
          <p:nvPr>
            <p:ph type="title"/>
          </p:nvPr>
        </p:nvSpPr>
        <p:spPr>
          <a:xfrm>
            <a:off x="646694" y="687814"/>
            <a:ext cx="5210376" cy="55247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 smtClean="0"/>
              <a:t>Hardware requirements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76761" y="1790823"/>
            <a:ext cx="7025268" cy="2483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chemeClr val="dk1"/>
              </a:buClr>
              <a:buSzPts val="35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342900" indent="-342900">
              <a:lnSpc>
                <a:spcPct val="200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2000" b="0" dirty="0" smtClean="0"/>
              <a:t>Microphone </a:t>
            </a:r>
            <a:r>
              <a:rPr lang="en-US" sz="2000" b="0" dirty="0"/>
              <a:t>and speakers for voice interaction</a:t>
            </a:r>
          </a:p>
          <a:p>
            <a:pPr marL="342900" indent="-342900">
              <a:lnSpc>
                <a:spcPct val="200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2000" b="0" dirty="0" smtClean="0"/>
              <a:t>Small </a:t>
            </a:r>
            <a:r>
              <a:rPr lang="en-US" sz="2000" b="0" dirty="0"/>
              <a:t>displays for visual feedback</a:t>
            </a:r>
          </a:p>
          <a:p>
            <a:pPr marL="342900" indent="-342900">
              <a:lnSpc>
                <a:spcPct val="200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2000" b="0" dirty="0" smtClean="0"/>
              <a:t>GSM </a:t>
            </a:r>
            <a:r>
              <a:rPr lang="en-US" sz="2000" b="0" dirty="0"/>
              <a:t>module for calling and texting capabilities</a:t>
            </a:r>
          </a:p>
          <a:p>
            <a:pPr marL="342900" indent="-342900">
              <a:lnSpc>
                <a:spcPct val="200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2000" b="0" dirty="0" smtClean="0"/>
              <a:t>GPS </a:t>
            </a:r>
            <a:r>
              <a:rPr lang="en-US" sz="2000" b="0" dirty="0"/>
              <a:t>units for location tracking</a:t>
            </a:r>
          </a:p>
          <a:p>
            <a:pPr marL="342900" indent="-342900">
              <a:lnSpc>
                <a:spcPct val="200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2000" b="0" dirty="0" smtClean="0"/>
              <a:t>Power </a:t>
            </a:r>
            <a:r>
              <a:rPr lang="en-US" sz="2000" b="0" dirty="0"/>
              <a:t>source and battery management solutions.</a:t>
            </a:r>
          </a:p>
        </p:txBody>
      </p:sp>
    </p:spTree>
    <p:extLst>
      <p:ext uri="{BB962C8B-B14F-4D97-AF65-F5344CB8AC3E}">
        <p14:creationId xmlns:p14="http://schemas.microsoft.com/office/powerpoint/2010/main" val="247692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6"/>
          <p:cNvSpPr/>
          <p:nvPr/>
        </p:nvSpPr>
        <p:spPr>
          <a:xfrm>
            <a:off x="340858" y="505473"/>
            <a:ext cx="5822049" cy="917155"/>
          </a:xfrm>
          <a:prstGeom prst="roundRect">
            <a:avLst>
              <a:gd name="adj" fmla="val 9091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0" name="Google Shape;450;p36"/>
          <p:cNvSpPr txBox="1">
            <a:spLocks noGrp="1"/>
          </p:cNvSpPr>
          <p:nvPr>
            <p:ph type="title"/>
          </p:nvPr>
        </p:nvSpPr>
        <p:spPr>
          <a:xfrm>
            <a:off x="646694" y="687814"/>
            <a:ext cx="5210376" cy="55247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Software requirements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46694" y="1731350"/>
            <a:ext cx="8408019" cy="2483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chemeClr val="dk1"/>
              </a:buClr>
              <a:buSzPts val="35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342900" indent="-342900">
              <a:lnSpc>
                <a:spcPct val="200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800" b="0" dirty="0" smtClean="0"/>
              <a:t>Operating </a:t>
            </a:r>
            <a:r>
              <a:rPr lang="en-US" sz="1800" b="0" dirty="0"/>
              <a:t>system for device management</a:t>
            </a:r>
          </a:p>
          <a:p>
            <a:pPr marL="342900" indent="-342900">
              <a:lnSpc>
                <a:spcPct val="200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800" b="0" dirty="0" smtClean="0"/>
              <a:t>Speech </a:t>
            </a:r>
            <a:r>
              <a:rPr lang="en-US" sz="1800" b="0" dirty="0"/>
              <a:t>recognition software for understanding spoken language</a:t>
            </a:r>
          </a:p>
          <a:p>
            <a:pPr marL="342900" indent="-342900">
              <a:lnSpc>
                <a:spcPct val="200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800" b="0" dirty="0" smtClean="0"/>
              <a:t>Natural </a:t>
            </a:r>
            <a:r>
              <a:rPr lang="en-US" sz="1800" b="0" dirty="0"/>
              <a:t>language processing software for interpreting questions</a:t>
            </a:r>
          </a:p>
          <a:p>
            <a:pPr marL="342900" indent="-342900">
              <a:lnSpc>
                <a:spcPct val="200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800" b="0" dirty="0" smtClean="0"/>
              <a:t>Communication </a:t>
            </a:r>
            <a:r>
              <a:rPr lang="en-US" sz="1800" b="0" dirty="0"/>
              <a:t>protocols for data exchange</a:t>
            </a:r>
          </a:p>
          <a:p>
            <a:pPr marL="342900" indent="-342900">
              <a:lnSpc>
                <a:spcPct val="20000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800" b="0" dirty="0" smtClean="0"/>
              <a:t>Internet </a:t>
            </a:r>
            <a:r>
              <a:rPr lang="en-US" sz="1800" b="0" dirty="0"/>
              <a:t>and network infrastructure for connectivity</a:t>
            </a:r>
          </a:p>
        </p:txBody>
      </p:sp>
    </p:spTree>
    <p:extLst>
      <p:ext uri="{BB962C8B-B14F-4D97-AF65-F5344CB8AC3E}">
        <p14:creationId xmlns:p14="http://schemas.microsoft.com/office/powerpoint/2010/main" val="159554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6"/>
          <p:cNvSpPr/>
          <p:nvPr/>
        </p:nvSpPr>
        <p:spPr>
          <a:xfrm>
            <a:off x="472600" y="1256372"/>
            <a:ext cx="8217000" cy="3018262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52" name="Google Shape;452;p36"/>
          <p:cNvSpPr txBox="1">
            <a:spLocks noGrp="1"/>
          </p:cNvSpPr>
          <p:nvPr>
            <p:ph type="title" idx="3"/>
          </p:nvPr>
        </p:nvSpPr>
        <p:spPr>
          <a:xfrm>
            <a:off x="795454" y="1649393"/>
            <a:ext cx="7635980" cy="223222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defTabSz="512763">
              <a:buClr>
                <a:schemeClr val="bg1"/>
              </a:buClr>
              <a:buSzPct val="265000"/>
            </a:pPr>
            <a:r>
              <a:rPr lang="en-US" sz="1200" dirty="0" smtClean="0">
                <a:solidFill>
                  <a:schemeClr val="bg2"/>
                </a:solidFill>
              </a:rPr>
              <a:t>&gt;</a:t>
            </a:r>
            <a:r>
              <a:rPr lang="en-US" sz="1200" dirty="0" smtClean="0">
                <a:solidFill>
                  <a:schemeClr val="bg1"/>
                </a:solidFill>
              </a:rPr>
              <a:t> Display Integration</a:t>
            </a:r>
            <a:br>
              <a:rPr lang="en-US" sz="1200" dirty="0" smtClean="0">
                <a:solidFill>
                  <a:schemeClr val="bg1"/>
                </a:solidFill>
              </a:rPr>
            </a:br>
            <a:r>
              <a:rPr lang="en-US" sz="1200" b="0" dirty="0">
                <a:solidFill>
                  <a:schemeClr val="bg1"/>
                </a:solidFill>
              </a:rPr>
              <a:t/>
            </a:r>
            <a:br>
              <a:rPr lang="en-US" sz="1200" b="0" dirty="0">
                <a:solidFill>
                  <a:schemeClr val="bg1"/>
                </a:solidFill>
              </a:rPr>
            </a:br>
            <a:r>
              <a:rPr lang="en-US" sz="1200" b="0" dirty="0" smtClean="0">
                <a:solidFill>
                  <a:schemeClr val="bg1"/>
                </a:solidFill>
              </a:rPr>
              <a:t>	A </a:t>
            </a:r>
            <a:r>
              <a:rPr lang="en-US" sz="1200" b="0" dirty="0">
                <a:solidFill>
                  <a:schemeClr val="bg1"/>
                </a:solidFill>
              </a:rPr>
              <a:t>small display is integrated into the device, providing in addition to audible responses.</a:t>
            </a:r>
            <a:br>
              <a:rPr lang="en-US" sz="1200" b="0" dirty="0">
                <a:solidFill>
                  <a:schemeClr val="bg1"/>
                </a:solidFill>
              </a:rPr>
            </a:br>
            <a:r>
              <a:rPr lang="en-US" sz="1200" b="0" dirty="0">
                <a:solidFill>
                  <a:schemeClr val="bg1"/>
                </a:solidFill>
              </a:rPr>
              <a:t> </a:t>
            </a:r>
            <a:br>
              <a:rPr lang="en-US" sz="1200" b="0" dirty="0">
                <a:solidFill>
                  <a:schemeClr val="bg1"/>
                </a:solidFill>
              </a:rPr>
            </a:br>
            <a:r>
              <a:rPr lang="en-US" sz="1200" dirty="0" smtClean="0">
                <a:solidFill>
                  <a:schemeClr val="bg2"/>
                </a:solidFill>
              </a:rPr>
              <a:t>&gt;</a:t>
            </a:r>
            <a:r>
              <a:rPr lang="en-US" sz="1200" b="0" dirty="0" smtClean="0">
                <a:solidFill>
                  <a:schemeClr val="bg2"/>
                </a:solidFill>
              </a:rPr>
              <a:t> </a:t>
            </a:r>
            <a:r>
              <a:rPr lang="en-US" sz="1200" dirty="0" smtClean="0">
                <a:solidFill>
                  <a:schemeClr val="bg1"/>
                </a:solidFill>
              </a:rPr>
              <a:t>Bluetooth/Wi-Fi Setup</a:t>
            </a:r>
            <a:br>
              <a:rPr lang="en-US" sz="1200" dirty="0" smtClean="0">
                <a:solidFill>
                  <a:schemeClr val="bg1"/>
                </a:solidFill>
              </a:rPr>
            </a:br>
            <a:r>
              <a:rPr lang="en-US" sz="1200" b="0" dirty="0">
                <a:solidFill>
                  <a:schemeClr val="bg1"/>
                </a:solidFill>
              </a:rPr>
              <a:t/>
            </a:r>
            <a:br>
              <a:rPr lang="en-US" sz="1200" b="0" dirty="0">
                <a:solidFill>
                  <a:schemeClr val="bg1"/>
                </a:solidFill>
              </a:rPr>
            </a:br>
            <a:r>
              <a:rPr lang="en-US" sz="1200" b="0" dirty="0" smtClean="0">
                <a:solidFill>
                  <a:schemeClr val="bg1"/>
                </a:solidFill>
              </a:rPr>
              <a:t>	Devices </a:t>
            </a:r>
            <a:r>
              <a:rPr lang="en-US" sz="1200" b="0" dirty="0">
                <a:solidFill>
                  <a:schemeClr val="bg1"/>
                </a:solidFill>
              </a:rPr>
              <a:t>can be set up and configured using Bluetooth or Wi-Fi connectivity for user </a:t>
            </a:r>
            <a:r>
              <a:rPr lang="en-US" sz="1200" b="0" dirty="0" smtClean="0">
                <a:solidFill>
                  <a:schemeClr val="bg1"/>
                </a:solidFill>
              </a:rPr>
              <a:t>	convenience</a:t>
            </a:r>
            <a:r>
              <a:rPr lang="en-US" sz="1200" b="0" dirty="0">
                <a:solidFill>
                  <a:schemeClr val="bg1"/>
                </a:solidFill>
              </a:rPr>
              <a:t>.</a:t>
            </a:r>
            <a:br>
              <a:rPr lang="en-US" sz="1200" b="0" dirty="0">
                <a:solidFill>
                  <a:schemeClr val="bg1"/>
                </a:solidFill>
              </a:rPr>
            </a:br>
            <a:r>
              <a:rPr lang="en-US" sz="1200" b="0" dirty="0">
                <a:solidFill>
                  <a:schemeClr val="bg1"/>
                </a:solidFill>
              </a:rPr>
              <a:t> </a:t>
            </a:r>
            <a:br>
              <a:rPr lang="en-US" sz="1200" b="0" dirty="0">
                <a:solidFill>
                  <a:schemeClr val="bg1"/>
                </a:solidFill>
              </a:rPr>
            </a:br>
            <a:r>
              <a:rPr lang="en-US" sz="1200" dirty="0" smtClean="0">
                <a:solidFill>
                  <a:schemeClr val="bg2"/>
                </a:solidFill>
              </a:rPr>
              <a:t>&gt;</a:t>
            </a:r>
            <a:r>
              <a:rPr lang="en-US" sz="1200" dirty="0" smtClean="0">
                <a:solidFill>
                  <a:schemeClr val="bg1"/>
                </a:solidFill>
              </a:rPr>
              <a:t> GPA </a:t>
            </a:r>
            <a:r>
              <a:rPr lang="en-US" sz="1200" dirty="0">
                <a:solidFill>
                  <a:schemeClr val="bg1"/>
                </a:solidFill>
              </a:rPr>
              <a:t>Location </a:t>
            </a:r>
            <a:r>
              <a:rPr lang="en-US" sz="1200" dirty="0" smtClean="0">
                <a:solidFill>
                  <a:schemeClr val="bg1"/>
                </a:solidFill>
              </a:rPr>
              <a:t>Tracking</a:t>
            </a:r>
            <a:br>
              <a:rPr lang="en-US" sz="1200" dirty="0" smtClean="0">
                <a:solidFill>
                  <a:schemeClr val="bg1"/>
                </a:solidFill>
              </a:rPr>
            </a:br>
            <a:r>
              <a:rPr lang="en-US" sz="1200" b="0" dirty="0">
                <a:solidFill>
                  <a:schemeClr val="bg1"/>
                </a:solidFill>
              </a:rPr>
              <a:t/>
            </a:r>
            <a:br>
              <a:rPr lang="en-US" sz="1200" b="0" dirty="0">
                <a:solidFill>
                  <a:schemeClr val="bg1"/>
                </a:solidFill>
              </a:rPr>
            </a:br>
            <a:r>
              <a:rPr lang="en-US" sz="1200" b="0" dirty="0" smtClean="0">
                <a:solidFill>
                  <a:schemeClr val="bg1"/>
                </a:solidFill>
              </a:rPr>
              <a:t>	The </a:t>
            </a:r>
            <a:r>
              <a:rPr lang="en-US" sz="1200" b="0" dirty="0">
                <a:solidFill>
                  <a:schemeClr val="bg1"/>
                </a:solidFill>
              </a:rPr>
              <a:t>system employs GPS technology to track the real-time location of the device, ensuring </a:t>
            </a:r>
            <a:r>
              <a:rPr lang="en-US" sz="1200" b="0" dirty="0" smtClean="0">
                <a:solidFill>
                  <a:schemeClr val="bg1"/>
                </a:solidFill>
              </a:rPr>
              <a:t>	the </a:t>
            </a:r>
            <a:r>
              <a:rPr lang="en-US" sz="1200" b="0" dirty="0">
                <a:solidFill>
                  <a:schemeClr val="bg1"/>
                </a:solidFill>
              </a:rPr>
              <a:t>safety of children</a:t>
            </a:r>
            <a:r>
              <a:rPr lang="en-US" sz="1200" b="0" dirty="0" smtClean="0">
                <a:solidFill>
                  <a:schemeClr val="bg1"/>
                </a:solidFill>
              </a:rPr>
              <a:t>.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8" name="Google Shape;434;p35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435;p35"/>
          <p:cNvSpPr txBox="1">
            <a:spLocks/>
          </p:cNvSpPr>
          <p:nvPr/>
        </p:nvSpPr>
        <p:spPr>
          <a:xfrm>
            <a:off x="727434" y="527775"/>
            <a:ext cx="7704000" cy="5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Features and Functionalities</a:t>
            </a:r>
          </a:p>
        </p:txBody>
      </p:sp>
    </p:spTree>
    <p:extLst>
      <p:ext uri="{BB962C8B-B14F-4D97-AF65-F5344CB8AC3E}">
        <p14:creationId xmlns:p14="http://schemas.microsoft.com/office/powerpoint/2010/main" val="1418132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6"/>
          <p:cNvSpPr/>
          <p:nvPr/>
        </p:nvSpPr>
        <p:spPr>
          <a:xfrm>
            <a:off x="472600" y="1256372"/>
            <a:ext cx="8217000" cy="2229695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52" name="Google Shape;452;p36"/>
          <p:cNvSpPr txBox="1">
            <a:spLocks noGrp="1"/>
          </p:cNvSpPr>
          <p:nvPr>
            <p:ph type="title" idx="3"/>
          </p:nvPr>
        </p:nvSpPr>
        <p:spPr>
          <a:xfrm>
            <a:off x="795454" y="1253847"/>
            <a:ext cx="7635980" cy="223222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defTabSz="512763">
              <a:buClr>
                <a:schemeClr val="bg1"/>
              </a:buClr>
              <a:buSzPct val="265000"/>
            </a:pPr>
            <a:r>
              <a:rPr lang="en-US" sz="1200" dirty="0" smtClean="0">
                <a:solidFill>
                  <a:schemeClr val="bg2"/>
                </a:solidFill>
              </a:rPr>
              <a:t>&gt;</a:t>
            </a:r>
            <a:r>
              <a:rPr lang="en-US" sz="1200" dirty="0" smtClean="0">
                <a:solidFill>
                  <a:schemeClr val="bg1"/>
                </a:solidFill>
              </a:rPr>
              <a:t> Calling and Texting</a:t>
            </a:r>
            <a:br>
              <a:rPr lang="en-US" sz="1200" dirty="0" smtClean="0">
                <a:solidFill>
                  <a:schemeClr val="bg1"/>
                </a:solidFill>
              </a:rPr>
            </a:br>
            <a:r>
              <a:rPr lang="en-US" sz="1200" b="0" dirty="0" smtClean="0">
                <a:solidFill>
                  <a:schemeClr val="bg1"/>
                </a:solidFill>
              </a:rPr>
              <a:t/>
            </a:r>
            <a:br>
              <a:rPr lang="en-US" sz="1200" b="0" dirty="0" smtClean="0">
                <a:solidFill>
                  <a:schemeClr val="bg1"/>
                </a:solidFill>
              </a:rPr>
            </a:br>
            <a:r>
              <a:rPr lang="en-US" sz="1200" b="0" dirty="0" smtClean="0">
                <a:solidFill>
                  <a:schemeClr val="bg1"/>
                </a:solidFill>
              </a:rPr>
              <a:t>	The system allows children to make calls and send messages to pre-approved contacts, 	enhancing communication and safety.</a:t>
            </a:r>
            <a:br>
              <a:rPr lang="en-US" sz="1200" b="0" dirty="0" smtClean="0">
                <a:solidFill>
                  <a:schemeClr val="bg1"/>
                </a:solidFill>
              </a:rPr>
            </a:br>
            <a:r>
              <a:rPr lang="en-US" sz="1200" b="0" dirty="0" smtClean="0">
                <a:solidFill>
                  <a:schemeClr val="bg1"/>
                </a:solidFill>
              </a:rPr>
              <a:t> </a:t>
            </a:r>
            <a:br>
              <a:rPr lang="en-US" sz="1200" b="0" dirty="0" smtClean="0">
                <a:solidFill>
                  <a:schemeClr val="bg1"/>
                </a:solidFill>
              </a:rPr>
            </a:br>
            <a:r>
              <a:rPr lang="en-US" sz="1200" dirty="0" smtClean="0">
                <a:solidFill>
                  <a:schemeClr val="bg2"/>
                </a:solidFill>
              </a:rPr>
              <a:t>&gt;</a:t>
            </a:r>
            <a:r>
              <a:rPr lang="en-US" sz="1200" b="0" dirty="0" smtClean="0">
                <a:solidFill>
                  <a:schemeClr val="bg2"/>
                </a:solidFill>
              </a:rPr>
              <a:t> </a:t>
            </a:r>
            <a:r>
              <a:rPr lang="en-US" sz="1200" dirty="0" smtClean="0">
                <a:solidFill>
                  <a:schemeClr val="bg1"/>
                </a:solidFill>
              </a:rPr>
              <a:t>SOS Emergency calling</a:t>
            </a:r>
            <a:br>
              <a:rPr lang="en-US" sz="1200" dirty="0" smtClean="0">
                <a:solidFill>
                  <a:schemeClr val="bg1"/>
                </a:solidFill>
              </a:rPr>
            </a:br>
            <a:r>
              <a:rPr lang="en-US" sz="1200" b="0" dirty="0" smtClean="0">
                <a:solidFill>
                  <a:schemeClr val="bg1"/>
                </a:solidFill>
              </a:rPr>
              <a:t/>
            </a:r>
            <a:br>
              <a:rPr lang="en-US" sz="1200" b="0" dirty="0" smtClean="0">
                <a:solidFill>
                  <a:schemeClr val="bg1"/>
                </a:solidFill>
              </a:rPr>
            </a:br>
            <a:r>
              <a:rPr lang="en-US" sz="1200" b="0" dirty="0">
                <a:solidFill>
                  <a:schemeClr val="bg1"/>
                </a:solidFill>
              </a:rPr>
              <a:t>	In case of emergencies, an SOS feature is incorporated to quickly connect children with </a:t>
            </a:r>
            <a:r>
              <a:rPr lang="en-US" sz="1200" b="0" dirty="0" smtClean="0">
                <a:solidFill>
                  <a:schemeClr val="bg1"/>
                </a:solidFill>
              </a:rPr>
              <a:t>	designated </a:t>
            </a:r>
            <a:r>
              <a:rPr lang="en-US" sz="1200" b="0" dirty="0">
                <a:solidFill>
                  <a:schemeClr val="bg1"/>
                </a:solidFill>
              </a:rPr>
              <a:t>contacts</a:t>
            </a:r>
            <a:r>
              <a:rPr lang="en-US" sz="1200" b="0" dirty="0" smtClean="0">
                <a:solidFill>
                  <a:schemeClr val="bg1"/>
                </a:solidFill>
              </a:rPr>
              <a:t>..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8" name="Google Shape;434;p35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435;p35"/>
          <p:cNvSpPr txBox="1">
            <a:spLocks/>
          </p:cNvSpPr>
          <p:nvPr/>
        </p:nvSpPr>
        <p:spPr>
          <a:xfrm>
            <a:off x="727434" y="527775"/>
            <a:ext cx="7704000" cy="5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Features and Functionalities</a:t>
            </a:r>
          </a:p>
        </p:txBody>
      </p:sp>
    </p:spTree>
    <p:extLst>
      <p:ext uri="{BB962C8B-B14F-4D97-AF65-F5344CB8AC3E}">
        <p14:creationId xmlns:p14="http://schemas.microsoft.com/office/powerpoint/2010/main" val="139158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457;p37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" name="Google Shape;459;p37"/>
          <p:cNvSpPr txBox="1">
            <a:spLocks/>
          </p:cNvSpPr>
          <p:nvPr/>
        </p:nvSpPr>
        <p:spPr>
          <a:xfrm>
            <a:off x="720000" y="525250"/>
            <a:ext cx="7704000" cy="5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4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User Flow Diagram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19" y="1804096"/>
            <a:ext cx="8159077" cy="21221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47"/>
          <p:cNvSpPr/>
          <p:nvPr/>
        </p:nvSpPr>
        <p:spPr>
          <a:xfrm>
            <a:off x="4673050" y="1334837"/>
            <a:ext cx="3633900" cy="1392300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33" name="Google Shape;633;p47"/>
          <p:cNvSpPr/>
          <p:nvPr/>
        </p:nvSpPr>
        <p:spPr>
          <a:xfrm>
            <a:off x="720000" y="2862563"/>
            <a:ext cx="3633900" cy="1392300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34" name="Google Shape;634;p47"/>
          <p:cNvSpPr/>
          <p:nvPr/>
        </p:nvSpPr>
        <p:spPr>
          <a:xfrm>
            <a:off x="4673050" y="2862563"/>
            <a:ext cx="3633900" cy="1392300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35" name="Google Shape;635;p47"/>
          <p:cNvSpPr/>
          <p:nvPr/>
        </p:nvSpPr>
        <p:spPr>
          <a:xfrm>
            <a:off x="720000" y="1334837"/>
            <a:ext cx="3633900" cy="1392300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36" name="Google Shape;636;p47"/>
          <p:cNvSpPr txBox="1">
            <a:spLocks noGrp="1"/>
          </p:cNvSpPr>
          <p:nvPr>
            <p:ph type="title"/>
          </p:nvPr>
        </p:nvSpPr>
        <p:spPr>
          <a:xfrm>
            <a:off x="1388561" y="1646537"/>
            <a:ext cx="2296778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3200" dirty="0"/>
              <a:t>Strengths</a:t>
            </a:r>
            <a:endParaRPr sz="3200" dirty="0"/>
          </a:p>
        </p:txBody>
      </p:sp>
      <p:sp>
        <p:nvSpPr>
          <p:cNvPr id="638" name="Google Shape;638;p47"/>
          <p:cNvSpPr txBox="1">
            <a:spLocks noGrp="1"/>
          </p:cNvSpPr>
          <p:nvPr>
            <p:ph type="title" idx="2"/>
          </p:nvPr>
        </p:nvSpPr>
        <p:spPr>
          <a:xfrm>
            <a:off x="5043287" y="1646537"/>
            <a:ext cx="2893426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>
                <a:solidFill>
                  <a:schemeClr val="lt1"/>
                </a:solidFill>
              </a:rPr>
              <a:t>Weaknesses</a:t>
            </a:r>
            <a:endParaRPr sz="3200" dirty="0">
              <a:solidFill>
                <a:schemeClr val="lt1"/>
              </a:solidFill>
            </a:endParaRPr>
          </a:p>
        </p:txBody>
      </p:sp>
      <p:sp>
        <p:nvSpPr>
          <p:cNvPr id="640" name="Google Shape;640;p47"/>
          <p:cNvSpPr txBox="1">
            <a:spLocks noGrp="1"/>
          </p:cNvSpPr>
          <p:nvPr>
            <p:ph type="title" idx="4"/>
          </p:nvPr>
        </p:nvSpPr>
        <p:spPr>
          <a:xfrm>
            <a:off x="1637605" y="3174263"/>
            <a:ext cx="179869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>
                <a:solidFill>
                  <a:schemeClr val="lt1"/>
                </a:solidFill>
              </a:rPr>
              <a:t>Threats</a:t>
            </a:r>
            <a:endParaRPr sz="3200" dirty="0">
              <a:solidFill>
                <a:schemeClr val="lt1"/>
              </a:solidFill>
            </a:endParaRPr>
          </a:p>
        </p:txBody>
      </p:sp>
      <p:sp>
        <p:nvSpPr>
          <p:cNvPr id="642" name="Google Shape;642;p47"/>
          <p:cNvSpPr txBox="1">
            <a:spLocks noGrp="1"/>
          </p:cNvSpPr>
          <p:nvPr>
            <p:ph type="title" idx="6"/>
          </p:nvPr>
        </p:nvSpPr>
        <p:spPr>
          <a:xfrm>
            <a:off x="4908739" y="3174263"/>
            <a:ext cx="3162521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/>
              <a:t>Opportunities</a:t>
            </a:r>
          </a:p>
        </p:txBody>
      </p:sp>
      <p:sp>
        <p:nvSpPr>
          <p:cNvPr id="14" name="Google Shape;457;p37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" name="Google Shape;459;p37"/>
          <p:cNvSpPr txBox="1">
            <a:spLocks/>
          </p:cNvSpPr>
          <p:nvPr/>
        </p:nvSpPr>
        <p:spPr>
          <a:xfrm>
            <a:off x="720000" y="525250"/>
            <a:ext cx="7704000" cy="5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4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200" dirty="0">
                <a:solidFill>
                  <a:schemeClr val="bg1"/>
                </a:solidFill>
              </a:rPr>
              <a:t>SWOT analysis</a:t>
            </a:r>
          </a:p>
        </p:txBody>
      </p:sp>
    </p:spTree>
    <p:extLst>
      <p:ext uri="{BB962C8B-B14F-4D97-AF65-F5344CB8AC3E}">
        <p14:creationId xmlns:p14="http://schemas.microsoft.com/office/powerpoint/2010/main" val="257699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9EA"/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1"/>
          <p:cNvSpPr/>
          <p:nvPr/>
        </p:nvSpPr>
        <p:spPr>
          <a:xfrm>
            <a:off x="720000" y="902400"/>
            <a:ext cx="2873100" cy="3023400"/>
          </a:xfrm>
          <a:prstGeom prst="roundRect">
            <a:avLst>
              <a:gd name="adj" fmla="val 9091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74" name="Google Shape;374;p31"/>
          <p:cNvSpPr/>
          <p:nvPr/>
        </p:nvSpPr>
        <p:spPr>
          <a:xfrm>
            <a:off x="3737075" y="902400"/>
            <a:ext cx="5063100" cy="3023400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75" name="Google Shape;375;p31"/>
          <p:cNvSpPr txBox="1">
            <a:spLocks noGrp="1"/>
          </p:cNvSpPr>
          <p:nvPr>
            <p:ph type="title"/>
          </p:nvPr>
        </p:nvSpPr>
        <p:spPr>
          <a:xfrm>
            <a:off x="4188133" y="1481179"/>
            <a:ext cx="4417622" cy="107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dirty="0">
                <a:solidFill>
                  <a:schemeClr val="lt1"/>
                </a:solidFill>
              </a:rPr>
              <a:t>Introduction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76" name="Google Shape;376;p31"/>
          <p:cNvSpPr txBox="1">
            <a:spLocks noGrp="1"/>
          </p:cNvSpPr>
          <p:nvPr>
            <p:ph type="title" idx="2"/>
          </p:nvPr>
        </p:nvSpPr>
        <p:spPr>
          <a:xfrm>
            <a:off x="1144950" y="1439550"/>
            <a:ext cx="2023200" cy="19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77" name="Google Shape;377;p31"/>
          <p:cNvSpPr txBox="1">
            <a:spLocks noGrp="1"/>
          </p:cNvSpPr>
          <p:nvPr>
            <p:ph type="subTitle" idx="1"/>
          </p:nvPr>
        </p:nvSpPr>
        <p:spPr>
          <a:xfrm>
            <a:off x="4259450" y="2650850"/>
            <a:ext cx="2780700" cy="6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800" b="1" dirty="0" smtClean="0">
                <a:solidFill>
                  <a:schemeClr val="bg1"/>
                </a:solidFill>
              </a:rPr>
              <a:t>O</a:t>
            </a:r>
            <a:r>
              <a:rPr lang="en" sz="2800" b="1" dirty="0" smtClean="0">
                <a:solidFill>
                  <a:schemeClr val="bg1"/>
                </a:solidFill>
              </a:rPr>
              <a:t>f  </a:t>
            </a:r>
            <a:r>
              <a:rPr lang="en" sz="2800" b="1" dirty="0" smtClean="0">
                <a:solidFill>
                  <a:schemeClr val="tx1"/>
                </a:solidFill>
              </a:rPr>
              <a:t>“ </a:t>
            </a:r>
            <a:r>
              <a:rPr lang="en-US" sz="2800" b="1" dirty="0" smtClean="0">
                <a:solidFill>
                  <a:schemeClr val="tx1"/>
                </a:solidFill>
              </a:rPr>
              <a:t>TELL</a:t>
            </a:r>
            <a:r>
              <a:rPr lang="en-US" sz="2800" b="1" dirty="0">
                <a:solidFill>
                  <a:schemeClr val="tx1"/>
                </a:solidFill>
              </a:rPr>
              <a:t> ME</a:t>
            </a:r>
            <a:r>
              <a:rPr lang="en" sz="2800" b="1" dirty="0">
                <a:solidFill>
                  <a:schemeClr val="tx1"/>
                </a:solidFill>
              </a:rPr>
              <a:t> ”</a:t>
            </a:r>
            <a:endParaRPr sz="2800" b="1" dirty="0">
              <a:solidFill>
                <a:schemeClr val="lt1"/>
              </a:solidFill>
            </a:endParaRPr>
          </a:p>
        </p:txBody>
      </p:sp>
      <p:pic>
        <p:nvPicPr>
          <p:cNvPr id="379" name="Google Shape;3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80952">
            <a:off x="6270045" y="2079406"/>
            <a:ext cx="2628943" cy="4756254"/>
          </a:xfrm>
          <a:prstGeom prst="rect">
            <a:avLst/>
          </a:prstGeom>
          <a:noFill/>
          <a:ln>
            <a:noFill/>
          </a:ln>
          <a:effectLst>
            <a:outerShdw blurRad="228600" dist="609600" dir="474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80" name="Google Shape;380;p31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84785">
            <a:off x="6779793" y="2790160"/>
            <a:ext cx="1620496" cy="3508916"/>
          </a:xfrm>
          <a:prstGeom prst="roundRect">
            <a:avLst>
              <a:gd name="adj" fmla="val 12408"/>
            </a:avLst>
          </a:prstGeom>
          <a:noFill/>
          <a:ln>
            <a:noFill/>
          </a:ln>
        </p:spPr>
      </p:pic>
      <p:pic>
        <p:nvPicPr>
          <p:cNvPr id="381" name="Google Shape;381;p31"/>
          <p:cNvPicPr preferRelativeResize="0"/>
          <p:nvPr/>
        </p:nvPicPr>
        <p:blipFill rotWithShape="1">
          <a:blip r:embed="rId5">
            <a:alphaModFix/>
          </a:blip>
          <a:srcRect t="9629" b="80011"/>
          <a:stretch/>
        </p:blipFill>
        <p:spPr>
          <a:xfrm rot="780953">
            <a:off x="6647008" y="2580418"/>
            <a:ext cx="2628951" cy="492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88500">
            <a:off x="1961913" y="3209616"/>
            <a:ext cx="2837428" cy="162191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5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9" name="Google Shape;619;p45"/>
          <p:cNvSpPr/>
          <p:nvPr/>
        </p:nvSpPr>
        <p:spPr>
          <a:xfrm>
            <a:off x="472600" y="1382125"/>
            <a:ext cx="8217000" cy="3554148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621" name="Google Shape;621;p45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lt1"/>
                </a:solidFill>
              </a:rPr>
              <a:t>Strengths</a:t>
            </a:r>
          </a:p>
        </p:txBody>
      </p:sp>
      <p:sp>
        <p:nvSpPr>
          <p:cNvPr id="6" name="Google Shape;636;p47"/>
          <p:cNvSpPr txBox="1">
            <a:spLocks/>
          </p:cNvSpPr>
          <p:nvPr/>
        </p:nvSpPr>
        <p:spPr>
          <a:xfrm>
            <a:off x="720000" y="1564760"/>
            <a:ext cx="7704000" cy="3230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 smtClean="0">
                <a:solidFill>
                  <a:schemeClr val="bg1"/>
                </a:solidFill>
              </a:rPr>
              <a:t>Cost-Effective</a:t>
            </a:r>
          </a:p>
          <a:p>
            <a:endParaRPr lang="en-US" sz="1400" b="0" dirty="0" smtClean="0">
              <a:solidFill>
                <a:schemeClr val="bg1"/>
              </a:solidFill>
            </a:endParaRPr>
          </a:p>
          <a:p>
            <a:r>
              <a:rPr lang="en-US" sz="1400" b="0" dirty="0" smtClean="0">
                <a:solidFill>
                  <a:schemeClr val="bg1"/>
                </a:solidFill>
              </a:rPr>
              <a:t>The </a:t>
            </a:r>
            <a:r>
              <a:rPr lang="en-US" sz="1400" b="0" dirty="0">
                <a:solidFill>
                  <a:schemeClr val="bg1"/>
                </a:solidFill>
              </a:rPr>
              <a:t>app is either free to use or significantly less expensive compared to other products in the market, making it </a:t>
            </a:r>
            <a:r>
              <a:rPr lang="en-US" sz="1400" b="0" dirty="0" smtClean="0">
                <a:solidFill>
                  <a:schemeClr val="bg1"/>
                </a:solidFill>
              </a:rPr>
              <a:t>assessable </a:t>
            </a:r>
            <a:r>
              <a:rPr lang="en-US" sz="1400" b="0" dirty="0">
                <a:solidFill>
                  <a:schemeClr val="bg1"/>
                </a:solidFill>
              </a:rPr>
              <a:t>to a wider range of users.</a:t>
            </a:r>
          </a:p>
          <a:p>
            <a:endParaRPr lang="en-US" sz="1400" b="0" dirty="0">
              <a:solidFill>
                <a:schemeClr val="bg1"/>
              </a:solidFill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Portability </a:t>
            </a:r>
          </a:p>
          <a:p>
            <a:endParaRPr lang="en-US" sz="1400" b="0" dirty="0">
              <a:solidFill>
                <a:schemeClr val="bg1"/>
              </a:solidFill>
            </a:endParaRPr>
          </a:p>
          <a:p>
            <a:r>
              <a:rPr lang="en-US" sz="1400" b="0" dirty="0" smtClean="0">
                <a:solidFill>
                  <a:schemeClr val="bg1"/>
                </a:solidFill>
              </a:rPr>
              <a:t>Its </a:t>
            </a:r>
            <a:r>
              <a:rPr lang="en-US" sz="1400" b="0" dirty="0">
                <a:solidFill>
                  <a:schemeClr val="bg1"/>
                </a:solidFill>
              </a:rPr>
              <a:t>small form factor and inclusion of GSM module make it highly portable, allowing kids to use it on the go</a:t>
            </a:r>
          </a:p>
          <a:p>
            <a:endParaRPr lang="en-US" sz="1400" b="0" dirty="0">
              <a:solidFill>
                <a:schemeClr val="bg1"/>
              </a:solidFill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Privacy-focused </a:t>
            </a:r>
          </a:p>
          <a:p>
            <a:endParaRPr lang="en-US" sz="1400" b="0" dirty="0">
              <a:solidFill>
                <a:schemeClr val="bg1"/>
              </a:solidFill>
            </a:endParaRPr>
          </a:p>
          <a:p>
            <a:r>
              <a:rPr lang="en-US" sz="1400" b="0" dirty="0" smtClean="0">
                <a:solidFill>
                  <a:schemeClr val="bg1"/>
                </a:solidFill>
              </a:rPr>
              <a:t>The </a:t>
            </a:r>
            <a:r>
              <a:rPr lang="en-US" sz="1400" b="0" dirty="0">
                <a:solidFill>
                  <a:schemeClr val="bg1"/>
                </a:solidFill>
              </a:rPr>
              <a:t>app does not track or profile users, ensuring the privacy and security of kids</a:t>
            </a:r>
            <a:r>
              <a:rPr lang="en-US" sz="1400" b="0" dirty="0" smtClean="0">
                <a:solidFill>
                  <a:schemeClr val="bg1"/>
                </a:solidFill>
              </a:rPr>
              <a:t>.</a:t>
            </a:r>
            <a:endParaRPr lang="en-US" sz="14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5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9" name="Google Shape;619;p45"/>
          <p:cNvSpPr/>
          <p:nvPr/>
        </p:nvSpPr>
        <p:spPr>
          <a:xfrm>
            <a:off x="472600" y="1382125"/>
            <a:ext cx="8217000" cy="3554148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621" name="Google Shape;621;p45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lt1"/>
                </a:solidFill>
              </a:rPr>
              <a:t>Strengths</a:t>
            </a:r>
          </a:p>
        </p:txBody>
      </p:sp>
      <p:sp>
        <p:nvSpPr>
          <p:cNvPr id="6" name="Google Shape;636;p47"/>
          <p:cNvSpPr txBox="1">
            <a:spLocks/>
          </p:cNvSpPr>
          <p:nvPr/>
        </p:nvSpPr>
        <p:spPr>
          <a:xfrm>
            <a:off x="720000" y="1564760"/>
            <a:ext cx="7704000" cy="3230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 smtClean="0">
                <a:solidFill>
                  <a:schemeClr val="bg1"/>
                </a:solidFill>
              </a:rPr>
              <a:t>Kid-friendly</a:t>
            </a:r>
            <a:endParaRPr lang="en-US" sz="1400" b="0" dirty="0" smtClean="0">
              <a:solidFill>
                <a:schemeClr val="bg1"/>
              </a:solidFill>
            </a:endParaRPr>
          </a:p>
          <a:p>
            <a:endParaRPr lang="en-US" sz="1400" b="0" dirty="0" smtClean="0">
              <a:solidFill>
                <a:schemeClr val="bg1"/>
              </a:solidFill>
            </a:endParaRPr>
          </a:p>
          <a:p>
            <a:r>
              <a:rPr lang="en-US" sz="1400" b="0" dirty="0">
                <a:solidFill>
                  <a:schemeClr val="bg1"/>
                </a:solidFill>
              </a:rPr>
              <a:t>The interface and content are designed specially for children, creating safe and engaging environment for </a:t>
            </a:r>
            <a:r>
              <a:rPr lang="en-US" sz="1400" b="0" dirty="0" smtClean="0">
                <a:solidFill>
                  <a:schemeClr val="bg1"/>
                </a:solidFill>
              </a:rPr>
              <a:t>them</a:t>
            </a:r>
          </a:p>
          <a:p>
            <a:endParaRPr lang="en-US" sz="1400" b="0" dirty="0" smtClean="0">
              <a:solidFill>
                <a:schemeClr val="bg1"/>
              </a:solidFill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Feature-Rich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0" dirty="0" smtClean="0">
                <a:solidFill>
                  <a:schemeClr val="bg1"/>
                </a:solidFill>
              </a:rPr>
              <a:t>The </a:t>
            </a:r>
            <a:r>
              <a:rPr lang="en-US" sz="1400" b="0" dirty="0">
                <a:solidFill>
                  <a:schemeClr val="bg1"/>
                </a:solidFill>
              </a:rPr>
              <a:t>app offers a wide range of features, including voice assistance, DIY projects, and location tracking.</a:t>
            </a:r>
            <a:endParaRPr lang="en-US" sz="1400" b="0" dirty="0" smtClean="0">
              <a:solidFill>
                <a:schemeClr val="bg1"/>
              </a:solidFill>
            </a:endParaRPr>
          </a:p>
          <a:p>
            <a:endParaRPr lang="en-US" sz="1400" b="0" dirty="0">
              <a:solidFill>
                <a:schemeClr val="bg1"/>
              </a:solidFill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Educational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0" dirty="0" smtClean="0">
                <a:solidFill>
                  <a:schemeClr val="bg1"/>
                </a:solidFill>
              </a:rPr>
              <a:t>It provides age-personalized answers and encourage learning, helping children gain knowledge and develop new skills</a:t>
            </a:r>
            <a:endParaRPr lang="en-US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841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5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9" name="Google Shape;619;p45"/>
          <p:cNvSpPr/>
          <p:nvPr/>
        </p:nvSpPr>
        <p:spPr>
          <a:xfrm>
            <a:off x="472600" y="1382125"/>
            <a:ext cx="8217000" cy="3554148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621" name="Google Shape;621;p45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lt1"/>
                </a:solidFill>
              </a:rPr>
              <a:t>Strengths</a:t>
            </a:r>
          </a:p>
        </p:txBody>
      </p:sp>
      <p:sp>
        <p:nvSpPr>
          <p:cNvPr id="6" name="Google Shape;636;p47"/>
          <p:cNvSpPr txBox="1">
            <a:spLocks/>
          </p:cNvSpPr>
          <p:nvPr/>
        </p:nvSpPr>
        <p:spPr>
          <a:xfrm>
            <a:off x="720000" y="1564760"/>
            <a:ext cx="7704000" cy="3230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 smtClean="0">
                <a:solidFill>
                  <a:schemeClr val="bg1"/>
                </a:solidFill>
              </a:rPr>
              <a:t>Real-time </a:t>
            </a:r>
            <a:r>
              <a:rPr lang="en-US" sz="1400" dirty="0">
                <a:solidFill>
                  <a:schemeClr val="bg1"/>
                </a:solidFill>
              </a:rPr>
              <a:t>location </a:t>
            </a:r>
            <a:r>
              <a:rPr lang="en-US" sz="1400" dirty="0" smtClean="0">
                <a:solidFill>
                  <a:schemeClr val="bg1"/>
                </a:solidFill>
              </a:rPr>
              <a:t>tracking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0" dirty="0" smtClean="0">
                <a:solidFill>
                  <a:schemeClr val="bg1"/>
                </a:solidFill>
              </a:rPr>
              <a:t>The </a:t>
            </a:r>
            <a:r>
              <a:rPr lang="en-US" sz="1400" b="0" dirty="0">
                <a:solidFill>
                  <a:schemeClr val="bg1"/>
                </a:solidFill>
              </a:rPr>
              <a:t>inclusion of GPS allows parents to monitor their child’s location, providing extra layer of security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DIY </a:t>
            </a:r>
            <a:r>
              <a:rPr lang="en-US" sz="1400" dirty="0">
                <a:solidFill>
                  <a:schemeClr val="bg1"/>
                </a:solidFill>
              </a:rPr>
              <a:t>for older </a:t>
            </a:r>
            <a:r>
              <a:rPr lang="en-US" sz="1400" dirty="0" smtClean="0">
                <a:solidFill>
                  <a:schemeClr val="bg1"/>
                </a:solidFill>
              </a:rPr>
              <a:t>kids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0" dirty="0" smtClean="0">
                <a:solidFill>
                  <a:schemeClr val="bg1"/>
                </a:solidFill>
              </a:rPr>
              <a:t>Older children have the opportunity to engage in DIY projects and problem-solving activities, promoting independent learning and problem-solving skills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Customizable </a:t>
            </a:r>
            <a:r>
              <a:rPr lang="en-US" sz="1400" dirty="0">
                <a:solidFill>
                  <a:schemeClr val="bg1"/>
                </a:solidFill>
              </a:rPr>
              <a:t>and </a:t>
            </a:r>
            <a:r>
              <a:rPr lang="en-US" sz="1400" dirty="0" smtClean="0">
                <a:solidFill>
                  <a:schemeClr val="bg1"/>
                </a:solidFill>
              </a:rPr>
              <a:t>Personalize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0" dirty="0" smtClean="0">
                <a:solidFill>
                  <a:schemeClr val="bg1"/>
                </a:solidFill>
              </a:rPr>
              <a:t>Users </a:t>
            </a:r>
            <a:r>
              <a:rPr lang="en-US" sz="1400" b="0" dirty="0">
                <a:solidFill>
                  <a:schemeClr val="bg1"/>
                </a:solidFill>
              </a:rPr>
              <a:t>can personalize the app with different voices and avatars, making it more engaging and readable for individual children</a:t>
            </a:r>
          </a:p>
        </p:txBody>
      </p:sp>
    </p:spTree>
    <p:extLst>
      <p:ext uri="{BB962C8B-B14F-4D97-AF65-F5344CB8AC3E}">
        <p14:creationId xmlns:p14="http://schemas.microsoft.com/office/powerpoint/2010/main" val="115653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5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9" name="Google Shape;619;p45"/>
          <p:cNvSpPr/>
          <p:nvPr/>
        </p:nvSpPr>
        <p:spPr>
          <a:xfrm>
            <a:off x="472600" y="1382125"/>
            <a:ext cx="8217000" cy="2491065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621" name="Google Shape;621;p45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lt1"/>
                </a:solidFill>
              </a:rPr>
              <a:t>Opportunities</a:t>
            </a:r>
          </a:p>
        </p:txBody>
      </p:sp>
      <p:sp>
        <p:nvSpPr>
          <p:cNvPr id="6" name="Google Shape;636;p47"/>
          <p:cNvSpPr txBox="1">
            <a:spLocks/>
          </p:cNvSpPr>
          <p:nvPr/>
        </p:nvSpPr>
        <p:spPr>
          <a:xfrm>
            <a:off x="720000" y="1564760"/>
            <a:ext cx="7704000" cy="2077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 smtClean="0">
                <a:solidFill>
                  <a:schemeClr val="bg1"/>
                </a:solidFill>
              </a:rPr>
              <a:t>Parent relief</a:t>
            </a:r>
          </a:p>
          <a:p>
            <a:endParaRPr lang="en-US" sz="1400" dirty="0" smtClean="0">
              <a:solidFill>
                <a:schemeClr val="bg1"/>
              </a:solidFill>
            </a:endParaRPr>
          </a:p>
          <a:p>
            <a:r>
              <a:rPr lang="en-US" sz="1400" b="0" dirty="0" smtClean="0">
                <a:solidFill>
                  <a:schemeClr val="bg1"/>
                </a:solidFill>
              </a:rPr>
              <a:t>The app can reduce the annoyance, that parents may feel when constantly bombarded with their child’s questions.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Educational development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0" dirty="0" smtClean="0">
                <a:solidFill>
                  <a:schemeClr val="bg1"/>
                </a:solidFill>
              </a:rPr>
              <a:t>The </a:t>
            </a:r>
            <a:r>
              <a:rPr lang="en-US" sz="1400" b="0" dirty="0">
                <a:solidFill>
                  <a:schemeClr val="bg1"/>
                </a:solidFill>
              </a:rPr>
              <a:t>app can empower children to building things themselves, fostering a sense of independence and problem-solving skills.</a:t>
            </a:r>
          </a:p>
        </p:txBody>
      </p:sp>
    </p:spTree>
    <p:extLst>
      <p:ext uri="{BB962C8B-B14F-4D97-AF65-F5344CB8AC3E}">
        <p14:creationId xmlns:p14="http://schemas.microsoft.com/office/powerpoint/2010/main" val="25023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5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9" name="Google Shape;619;p45"/>
          <p:cNvSpPr/>
          <p:nvPr/>
        </p:nvSpPr>
        <p:spPr>
          <a:xfrm>
            <a:off x="472600" y="1382125"/>
            <a:ext cx="8217000" cy="2491065"/>
          </a:xfrm>
          <a:prstGeom prst="roundRect">
            <a:avLst>
              <a:gd name="adj" fmla="val 9091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621" name="Google Shape;621;p45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lt1"/>
                </a:solidFill>
              </a:rPr>
              <a:t>Weaknesses</a:t>
            </a:r>
          </a:p>
        </p:txBody>
      </p:sp>
      <p:sp>
        <p:nvSpPr>
          <p:cNvPr id="6" name="Google Shape;636;p47"/>
          <p:cNvSpPr txBox="1">
            <a:spLocks/>
          </p:cNvSpPr>
          <p:nvPr/>
        </p:nvSpPr>
        <p:spPr>
          <a:xfrm>
            <a:off x="720000" y="1564760"/>
            <a:ext cx="7704000" cy="2464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lvl="0"/>
            <a:r>
              <a:rPr lang="en-US" sz="1400" dirty="0"/>
              <a:t>Internet </a:t>
            </a:r>
            <a:r>
              <a:rPr lang="en-US" sz="1400" dirty="0" smtClean="0"/>
              <a:t>Dependency</a:t>
            </a:r>
          </a:p>
          <a:p>
            <a:pPr lvl="0"/>
            <a:endParaRPr lang="en-US" sz="1400" dirty="0"/>
          </a:p>
          <a:p>
            <a:pPr lvl="0"/>
            <a:r>
              <a:rPr lang="en-US" sz="1400" b="0" dirty="0" smtClean="0"/>
              <a:t>The </a:t>
            </a:r>
            <a:r>
              <a:rPr lang="en-US" sz="1400" b="0" dirty="0"/>
              <a:t>app requires a stable internet connection to function properly, limiting its usability in poor connection areas</a:t>
            </a:r>
          </a:p>
          <a:p>
            <a:r>
              <a:rPr lang="en-US" sz="1400" dirty="0"/>
              <a:t> </a:t>
            </a:r>
          </a:p>
          <a:p>
            <a:pPr lvl="0"/>
            <a:r>
              <a:rPr lang="en-US" sz="1400" dirty="0"/>
              <a:t>Battery </a:t>
            </a:r>
            <a:r>
              <a:rPr lang="en-US" sz="1400" dirty="0" smtClean="0"/>
              <a:t>dependence</a:t>
            </a:r>
          </a:p>
          <a:p>
            <a:pPr lvl="0"/>
            <a:endParaRPr lang="en-US" sz="1400" dirty="0"/>
          </a:p>
          <a:p>
            <a:pPr lvl="0"/>
            <a:r>
              <a:rPr lang="en-US" sz="1400" b="0" dirty="0" smtClean="0"/>
              <a:t>Users </a:t>
            </a:r>
            <a:r>
              <a:rPr lang="en-US" sz="1400" b="0" dirty="0"/>
              <a:t>need to charge the device regularly, which can be inconvenient, especially during long trips or outings.</a:t>
            </a:r>
          </a:p>
          <a:p>
            <a:r>
              <a:rPr lang="en-US" sz="14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04297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5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9" name="Google Shape;619;p45"/>
          <p:cNvSpPr/>
          <p:nvPr/>
        </p:nvSpPr>
        <p:spPr>
          <a:xfrm>
            <a:off x="472600" y="1382125"/>
            <a:ext cx="8217000" cy="2491065"/>
          </a:xfrm>
          <a:prstGeom prst="roundRect">
            <a:avLst>
              <a:gd name="adj" fmla="val 9091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621" name="Google Shape;621;p45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lt1"/>
                </a:solidFill>
              </a:rPr>
              <a:t>Weaknesses</a:t>
            </a:r>
          </a:p>
        </p:txBody>
      </p:sp>
      <p:sp>
        <p:nvSpPr>
          <p:cNvPr id="6" name="Google Shape;636;p47"/>
          <p:cNvSpPr txBox="1">
            <a:spLocks/>
          </p:cNvSpPr>
          <p:nvPr/>
        </p:nvSpPr>
        <p:spPr>
          <a:xfrm>
            <a:off x="720000" y="1564760"/>
            <a:ext cx="7704000" cy="2167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lvl="0"/>
            <a:r>
              <a:rPr lang="en-US" sz="1400" dirty="0"/>
              <a:t>language limitations</a:t>
            </a:r>
          </a:p>
          <a:p>
            <a:pPr lvl="0"/>
            <a:endParaRPr lang="en-US" sz="1400" dirty="0"/>
          </a:p>
          <a:p>
            <a:pPr lvl="0"/>
            <a:r>
              <a:rPr lang="en-US" sz="1400" b="0" dirty="0"/>
              <a:t>The app may be limited in terms of supported languages.</a:t>
            </a:r>
          </a:p>
          <a:p>
            <a:r>
              <a:rPr lang="en-US" sz="1400" dirty="0"/>
              <a:t> </a:t>
            </a:r>
          </a:p>
          <a:p>
            <a:pPr lvl="0"/>
            <a:r>
              <a:rPr lang="en-US" sz="1400" dirty="0"/>
              <a:t>Lack of context awareness</a:t>
            </a:r>
          </a:p>
          <a:p>
            <a:pPr lvl="0"/>
            <a:endParaRPr lang="en-US" sz="1400" dirty="0"/>
          </a:p>
          <a:p>
            <a:pPr lvl="0"/>
            <a:r>
              <a:rPr lang="en-US" sz="1400" b="0" dirty="0"/>
              <a:t>The app may not fully understand the content of a conversion, potentially leading to incorrect or irrelevant responses.</a:t>
            </a:r>
          </a:p>
        </p:txBody>
      </p:sp>
    </p:spTree>
    <p:extLst>
      <p:ext uri="{BB962C8B-B14F-4D97-AF65-F5344CB8AC3E}">
        <p14:creationId xmlns:p14="http://schemas.microsoft.com/office/powerpoint/2010/main" val="1598792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5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9" name="Google Shape;619;p45"/>
          <p:cNvSpPr/>
          <p:nvPr/>
        </p:nvSpPr>
        <p:spPr>
          <a:xfrm>
            <a:off x="472600" y="1226007"/>
            <a:ext cx="8217000" cy="3695397"/>
          </a:xfrm>
          <a:prstGeom prst="roundRect">
            <a:avLst>
              <a:gd name="adj" fmla="val 9091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621" name="Google Shape;621;p45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lt1"/>
                </a:solidFill>
              </a:rPr>
              <a:t>Threats</a:t>
            </a:r>
          </a:p>
        </p:txBody>
      </p:sp>
      <p:sp>
        <p:nvSpPr>
          <p:cNvPr id="6" name="Google Shape;636;p47"/>
          <p:cNvSpPr txBox="1">
            <a:spLocks/>
          </p:cNvSpPr>
          <p:nvPr/>
        </p:nvSpPr>
        <p:spPr>
          <a:xfrm>
            <a:off x="729100" y="1443704"/>
            <a:ext cx="7704000" cy="326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lvl="0"/>
            <a:r>
              <a:rPr lang="en-US" sz="1400" dirty="0" smtClean="0"/>
              <a:t>Competition</a:t>
            </a:r>
          </a:p>
          <a:p>
            <a:pPr lvl="0"/>
            <a:endParaRPr lang="en-US" sz="1400" dirty="0"/>
          </a:p>
          <a:p>
            <a:pPr lvl="0"/>
            <a:r>
              <a:rPr lang="en-US" sz="1400" b="0" dirty="0" smtClean="0"/>
              <a:t>Existing </a:t>
            </a:r>
            <a:r>
              <a:rPr lang="en-US" sz="1400" b="0" dirty="0"/>
              <a:t>products with larger user base like Amazon Echo Dot Kids, Chatterbox and </a:t>
            </a:r>
            <a:r>
              <a:rPr lang="en-US" sz="1400" b="0" dirty="0" err="1" smtClean="0"/>
              <a:t>HomePod</a:t>
            </a:r>
            <a:r>
              <a:rPr lang="en-US" sz="1400" b="0" dirty="0" smtClean="0"/>
              <a:t> </a:t>
            </a:r>
            <a:r>
              <a:rPr lang="en-US" sz="1400" b="0" dirty="0"/>
              <a:t>Mini for Kids pose a threat, as they already have established market presence.</a:t>
            </a:r>
          </a:p>
          <a:p>
            <a:r>
              <a:rPr lang="en-US" sz="1400" dirty="0"/>
              <a:t> </a:t>
            </a:r>
          </a:p>
          <a:p>
            <a:pPr lvl="0"/>
            <a:r>
              <a:rPr lang="en-US" sz="1400" dirty="0"/>
              <a:t>Safety </a:t>
            </a:r>
            <a:r>
              <a:rPr lang="en-US" sz="1400" dirty="0" smtClean="0"/>
              <a:t>concerns</a:t>
            </a:r>
          </a:p>
          <a:p>
            <a:pPr lvl="0"/>
            <a:endParaRPr lang="en-US" sz="1400" dirty="0"/>
          </a:p>
          <a:p>
            <a:pPr lvl="0"/>
            <a:r>
              <a:rPr lang="en-US" sz="1400" b="0" dirty="0" smtClean="0"/>
              <a:t>The </a:t>
            </a:r>
            <a:r>
              <a:rPr lang="en-US" sz="1400" b="0" dirty="0"/>
              <a:t>use of lithium-ion batteries in portable devices can pose fire hazards if not handled or designed properly, which may affect reputation and safety of product.</a:t>
            </a:r>
          </a:p>
          <a:p>
            <a:r>
              <a:rPr lang="en-US" sz="1400" b="0" dirty="0"/>
              <a:t> </a:t>
            </a:r>
          </a:p>
          <a:p>
            <a:pPr lvl="0"/>
            <a:r>
              <a:rPr lang="en-US" sz="1400" dirty="0"/>
              <a:t>Technological </a:t>
            </a:r>
            <a:r>
              <a:rPr lang="en-US" sz="1400" dirty="0" smtClean="0"/>
              <a:t>advancement</a:t>
            </a:r>
          </a:p>
          <a:p>
            <a:pPr lvl="0"/>
            <a:endParaRPr lang="en-US" sz="1400" dirty="0"/>
          </a:p>
          <a:p>
            <a:pPr lvl="0"/>
            <a:r>
              <a:rPr lang="en-US" sz="1400" b="0" dirty="0" smtClean="0"/>
              <a:t>Rapid </a:t>
            </a:r>
            <a:r>
              <a:rPr lang="en-US" sz="1400" b="0" dirty="0"/>
              <a:t>technological advancements in the field of voice recognition and AI could make it challenging to keep the app up-to-date with the latest feature and capabilities.</a:t>
            </a:r>
          </a:p>
        </p:txBody>
      </p:sp>
    </p:spTree>
    <p:extLst>
      <p:ext uri="{BB962C8B-B14F-4D97-AF65-F5344CB8AC3E}">
        <p14:creationId xmlns:p14="http://schemas.microsoft.com/office/powerpoint/2010/main" val="3827291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7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8" name="Google Shape;458;p37"/>
          <p:cNvSpPr/>
          <p:nvPr/>
        </p:nvSpPr>
        <p:spPr>
          <a:xfrm>
            <a:off x="472600" y="1679898"/>
            <a:ext cx="4619790" cy="2255582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59" name="Google Shape;459;p37"/>
          <p:cNvSpPr txBox="1">
            <a:spLocks noGrp="1"/>
          </p:cNvSpPr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Target Audience Profiling</a:t>
            </a:r>
          </a:p>
        </p:txBody>
      </p:sp>
      <p:sp>
        <p:nvSpPr>
          <p:cNvPr id="460" name="Google Shape;460;p37"/>
          <p:cNvSpPr txBox="1">
            <a:spLocks noGrp="1"/>
          </p:cNvSpPr>
          <p:nvPr>
            <p:ph type="subTitle" idx="1"/>
          </p:nvPr>
        </p:nvSpPr>
        <p:spPr>
          <a:xfrm>
            <a:off x="596886" y="1909793"/>
            <a:ext cx="4371218" cy="179579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/>
              <a:t>Primary </a:t>
            </a:r>
            <a:r>
              <a:rPr lang="en-US" sz="1800" b="1" dirty="0" smtClean="0"/>
              <a:t>users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	</a:t>
            </a:r>
            <a:r>
              <a:rPr lang="en-US" sz="1800" dirty="0" smtClean="0"/>
              <a:t>		Kids </a:t>
            </a:r>
            <a:r>
              <a:rPr lang="en-US" sz="1800" dirty="0"/>
              <a:t>(age 5 - 13)</a:t>
            </a:r>
          </a:p>
          <a:p>
            <a:pPr>
              <a:lnSpc>
                <a:spcPct val="150000"/>
              </a:lnSpc>
            </a:pPr>
            <a:r>
              <a:rPr lang="en-US" sz="1800" b="1" dirty="0"/>
              <a:t>Secondary </a:t>
            </a:r>
            <a:r>
              <a:rPr lang="en-US" sz="1800" b="1" dirty="0" smtClean="0"/>
              <a:t>users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	</a:t>
            </a:r>
            <a:r>
              <a:rPr lang="en-US" sz="1800" dirty="0" smtClean="0"/>
              <a:t>		Parents </a:t>
            </a:r>
            <a:r>
              <a:rPr lang="en-US" sz="1800" dirty="0"/>
              <a:t>/ Caregivers</a:t>
            </a:r>
          </a:p>
        </p:txBody>
      </p:sp>
      <p:pic>
        <p:nvPicPr>
          <p:cNvPr id="461" name="Google Shape;46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7642" y="346025"/>
            <a:ext cx="2628940" cy="475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37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85">
            <a:off x="5837010" y="1053287"/>
            <a:ext cx="1620445" cy="3508804"/>
          </a:xfrm>
          <a:prstGeom prst="roundRect">
            <a:avLst>
              <a:gd name="adj" fmla="val 12408"/>
            </a:avLst>
          </a:prstGeom>
          <a:noFill/>
          <a:ln>
            <a:noFill/>
          </a:ln>
        </p:spPr>
      </p:pic>
      <p:pic>
        <p:nvPicPr>
          <p:cNvPr id="463" name="Google Shape;463;p37"/>
          <p:cNvPicPr preferRelativeResize="0"/>
          <p:nvPr/>
        </p:nvPicPr>
        <p:blipFill rotWithShape="1">
          <a:blip r:embed="rId5">
            <a:alphaModFix/>
          </a:blip>
          <a:srcRect t="9629" b="80011"/>
          <a:stretch/>
        </p:blipFill>
        <p:spPr>
          <a:xfrm>
            <a:off x="5307637" y="804034"/>
            <a:ext cx="2628951" cy="492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8"/>
          <p:cNvSpPr/>
          <p:nvPr/>
        </p:nvSpPr>
        <p:spPr>
          <a:xfrm>
            <a:off x="587298" y="430905"/>
            <a:ext cx="7983872" cy="4341542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472" name="Google Shape;472;p38"/>
          <p:cNvSpPr txBox="1">
            <a:spLocks noGrp="1"/>
          </p:cNvSpPr>
          <p:nvPr>
            <p:ph type="subTitle" idx="1"/>
          </p:nvPr>
        </p:nvSpPr>
        <p:spPr>
          <a:xfrm>
            <a:off x="927204" y="738964"/>
            <a:ext cx="2641185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dirty="0"/>
              <a:t>Kids </a:t>
            </a:r>
            <a:r>
              <a:rPr lang="en-US" dirty="0" smtClean="0"/>
              <a:t>( age 05 – 13 )</a:t>
            </a:r>
            <a:endParaRPr dirty="0"/>
          </a:p>
        </p:txBody>
      </p:sp>
      <p:sp>
        <p:nvSpPr>
          <p:cNvPr id="474" name="Google Shape;474;p38"/>
          <p:cNvSpPr txBox="1">
            <a:spLocks noGrp="1"/>
          </p:cNvSpPr>
          <p:nvPr>
            <p:ph type="subTitle" idx="3"/>
          </p:nvPr>
        </p:nvSpPr>
        <p:spPr>
          <a:xfrm>
            <a:off x="927203" y="1226635"/>
            <a:ext cx="7339567" cy="2929053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r>
              <a:rPr lang="en-US" b="1" dirty="0" smtClean="0"/>
              <a:t>Demographics :</a:t>
            </a:r>
          </a:p>
          <a:p>
            <a:endParaRPr lang="en-US" dirty="0"/>
          </a:p>
          <a:p>
            <a:pPr defTabSz="1114425">
              <a:lnSpc>
                <a:spcPct val="150000"/>
              </a:lnSpc>
            </a:pPr>
            <a:r>
              <a:rPr lang="en-US" dirty="0" smtClean="0"/>
              <a:t>Age		:    Children </a:t>
            </a:r>
            <a:r>
              <a:rPr lang="en-US" dirty="0"/>
              <a:t>aged 5 – 13</a:t>
            </a:r>
          </a:p>
          <a:p>
            <a:pPr defTabSz="1114425">
              <a:lnSpc>
                <a:spcPct val="150000"/>
              </a:lnSpc>
            </a:pPr>
            <a:r>
              <a:rPr lang="en-US" dirty="0" smtClean="0"/>
              <a:t>Gender		:    Any </a:t>
            </a:r>
            <a:endParaRPr lang="en-US" dirty="0"/>
          </a:p>
          <a:p>
            <a:pPr defTabSz="1114425">
              <a:lnSpc>
                <a:spcPct val="150000"/>
              </a:lnSpc>
            </a:pPr>
            <a:r>
              <a:rPr lang="en-US" dirty="0"/>
              <a:t>Social </a:t>
            </a:r>
            <a:r>
              <a:rPr lang="en-US" dirty="0" smtClean="0"/>
              <a:t>Backgrounds	:    Diverse </a:t>
            </a:r>
            <a:r>
              <a:rPr lang="en-US" dirty="0"/>
              <a:t>social backgrounds, including various family </a:t>
            </a:r>
            <a:r>
              <a:rPr lang="en-US" dirty="0" smtClean="0"/>
              <a:t>		</a:t>
            </a:r>
            <a:r>
              <a:rPr lang="en-US" dirty="0"/>
              <a:t> </a:t>
            </a:r>
            <a:r>
              <a:rPr lang="en-US" dirty="0" smtClean="0"/>
              <a:t>    structures </a:t>
            </a:r>
            <a:r>
              <a:rPr lang="en-US" dirty="0"/>
              <a:t>and cultural backgrounds</a:t>
            </a:r>
          </a:p>
          <a:p>
            <a:pPr>
              <a:lnSpc>
                <a:spcPct val="150000"/>
              </a:lnSpc>
              <a:tabLst>
                <a:tab pos="2230438" algn="l"/>
              </a:tabLst>
            </a:pPr>
            <a:r>
              <a:rPr lang="en-US" dirty="0" smtClean="0"/>
              <a:t>Region	:    Residents </a:t>
            </a:r>
            <a:r>
              <a:rPr lang="en-US" dirty="0"/>
              <a:t>in Urban areas in Sri Lanka</a:t>
            </a:r>
          </a:p>
          <a:p>
            <a:pPr>
              <a:lnSpc>
                <a:spcPct val="150000"/>
              </a:lnSpc>
              <a:tabLst>
                <a:tab pos="2230438" algn="l"/>
              </a:tabLst>
            </a:pPr>
            <a:r>
              <a:rPr lang="en-US" dirty="0" smtClean="0"/>
              <a:t>Education	:    Preschool </a:t>
            </a:r>
            <a:r>
              <a:rPr lang="en-US" dirty="0"/>
              <a:t>to secondary school (Grade 1 to 8)</a:t>
            </a:r>
          </a:p>
          <a:p>
            <a:pPr>
              <a:lnSpc>
                <a:spcPct val="150000"/>
              </a:lnSpc>
              <a:tabLst>
                <a:tab pos="2230438" algn="l"/>
              </a:tabLst>
            </a:pPr>
            <a:r>
              <a:rPr lang="en-US" dirty="0" smtClean="0"/>
              <a:t>Job	:    Student </a:t>
            </a:r>
            <a:r>
              <a:rPr lang="en-US" dirty="0"/>
              <a:t>/ No occupation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8"/>
          <p:cNvSpPr/>
          <p:nvPr/>
        </p:nvSpPr>
        <p:spPr>
          <a:xfrm>
            <a:off x="587298" y="430905"/>
            <a:ext cx="7983872" cy="4341542"/>
          </a:xfrm>
          <a:prstGeom prst="roundRect">
            <a:avLst>
              <a:gd name="adj" fmla="val 9091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472" name="Google Shape;472;p38"/>
          <p:cNvSpPr txBox="1">
            <a:spLocks noGrp="1"/>
          </p:cNvSpPr>
          <p:nvPr>
            <p:ph type="subTitle" idx="1"/>
          </p:nvPr>
        </p:nvSpPr>
        <p:spPr>
          <a:xfrm>
            <a:off x="927204" y="738964"/>
            <a:ext cx="3458942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dirty="0" smtClean="0">
                <a:solidFill>
                  <a:srgbClr val="FBF9EA"/>
                </a:solidFill>
              </a:rPr>
              <a:t>Parents / Caregivers</a:t>
            </a:r>
            <a:endParaRPr dirty="0">
              <a:solidFill>
                <a:srgbClr val="FBF9EA"/>
              </a:solidFill>
            </a:endParaRPr>
          </a:p>
        </p:txBody>
      </p:sp>
      <p:sp>
        <p:nvSpPr>
          <p:cNvPr id="474" name="Google Shape;474;p38"/>
          <p:cNvSpPr txBox="1">
            <a:spLocks noGrp="1"/>
          </p:cNvSpPr>
          <p:nvPr>
            <p:ph type="subTitle" idx="3"/>
          </p:nvPr>
        </p:nvSpPr>
        <p:spPr>
          <a:xfrm>
            <a:off x="927203" y="1226635"/>
            <a:ext cx="7339567" cy="2929053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r>
              <a:rPr lang="en-US" b="1" dirty="0" smtClean="0">
                <a:solidFill>
                  <a:srgbClr val="FBF9EA"/>
                </a:solidFill>
              </a:rPr>
              <a:t>Demographics :</a:t>
            </a:r>
          </a:p>
          <a:p>
            <a:endParaRPr lang="en-US" dirty="0">
              <a:solidFill>
                <a:srgbClr val="FBF9EA"/>
              </a:solidFill>
            </a:endParaRPr>
          </a:p>
          <a:p>
            <a:pPr defTabSz="1114425">
              <a:lnSpc>
                <a:spcPct val="150000"/>
              </a:lnSpc>
            </a:pPr>
            <a:r>
              <a:rPr lang="en-US" dirty="0" smtClean="0">
                <a:solidFill>
                  <a:srgbClr val="FBF9EA"/>
                </a:solidFill>
              </a:rPr>
              <a:t>Age		</a:t>
            </a:r>
            <a:r>
              <a:rPr lang="en-US" dirty="0">
                <a:solidFill>
                  <a:srgbClr val="FBF9EA"/>
                </a:solidFill>
              </a:rPr>
              <a:t>:    Aged </a:t>
            </a:r>
            <a:r>
              <a:rPr lang="en-US" dirty="0" smtClean="0">
                <a:solidFill>
                  <a:srgbClr val="FBF9EA"/>
                </a:solidFill>
              </a:rPr>
              <a:t>between 25 </a:t>
            </a:r>
            <a:r>
              <a:rPr lang="en-US" dirty="0">
                <a:solidFill>
                  <a:srgbClr val="FBF9EA"/>
                </a:solidFill>
              </a:rPr>
              <a:t>- 45</a:t>
            </a:r>
          </a:p>
          <a:p>
            <a:pPr defTabSz="1114425">
              <a:lnSpc>
                <a:spcPct val="150000"/>
              </a:lnSpc>
            </a:pPr>
            <a:r>
              <a:rPr lang="en-US" dirty="0" smtClean="0">
                <a:solidFill>
                  <a:srgbClr val="FBF9EA"/>
                </a:solidFill>
              </a:rPr>
              <a:t>Gender		:    Any </a:t>
            </a:r>
            <a:endParaRPr lang="en-US" dirty="0">
              <a:solidFill>
                <a:srgbClr val="FBF9EA"/>
              </a:solidFill>
            </a:endParaRPr>
          </a:p>
          <a:p>
            <a:pPr defTabSz="1114425">
              <a:lnSpc>
                <a:spcPct val="150000"/>
              </a:lnSpc>
            </a:pPr>
            <a:r>
              <a:rPr lang="en-US" dirty="0">
                <a:solidFill>
                  <a:srgbClr val="FBF9EA"/>
                </a:solidFill>
              </a:rPr>
              <a:t>Social </a:t>
            </a:r>
            <a:r>
              <a:rPr lang="en-US" dirty="0" smtClean="0">
                <a:solidFill>
                  <a:srgbClr val="FBF9EA"/>
                </a:solidFill>
              </a:rPr>
              <a:t>Backgrounds	</a:t>
            </a:r>
            <a:r>
              <a:rPr lang="en-US" dirty="0">
                <a:solidFill>
                  <a:srgbClr val="FBF9EA"/>
                </a:solidFill>
              </a:rPr>
              <a:t>:    Diverse social backgrounds, including various family </a:t>
            </a:r>
            <a:r>
              <a:rPr lang="en-US" dirty="0" smtClean="0">
                <a:solidFill>
                  <a:srgbClr val="FBF9EA"/>
                </a:solidFill>
              </a:rPr>
              <a:t>		     structures </a:t>
            </a:r>
            <a:r>
              <a:rPr lang="en-US" dirty="0">
                <a:solidFill>
                  <a:srgbClr val="FBF9EA"/>
                </a:solidFill>
              </a:rPr>
              <a:t>and cultural backgrounds</a:t>
            </a:r>
          </a:p>
          <a:p>
            <a:pPr>
              <a:lnSpc>
                <a:spcPct val="150000"/>
              </a:lnSpc>
              <a:tabLst>
                <a:tab pos="2230438" algn="l"/>
              </a:tabLst>
            </a:pPr>
            <a:r>
              <a:rPr lang="en-US" dirty="0" smtClean="0">
                <a:solidFill>
                  <a:srgbClr val="FBF9EA"/>
                </a:solidFill>
              </a:rPr>
              <a:t>Region	:    Residents </a:t>
            </a:r>
            <a:r>
              <a:rPr lang="en-US" dirty="0">
                <a:solidFill>
                  <a:srgbClr val="FBF9EA"/>
                </a:solidFill>
              </a:rPr>
              <a:t>in Urban areas in Sri Lanka</a:t>
            </a:r>
          </a:p>
          <a:p>
            <a:pPr>
              <a:lnSpc>
                <a:spcPct val="150000"/>
              </a:lnSpc>
              <a:tabLst>
                <a:tab pos="2230438" algn="l"/>
              </a:tabLst>
            </a:pPr>
            <a:r>
              <a:rPr lang="en-US" dirty="0" smtClean="0">
                <a:solidFill>
                  <a:srgbClr val="FBF9EA"/>
                </a:solidFill>
              </a:rPr>
              <a:t>Income	:    Minimum </a:t>
            </a:r>
            <a:r>
              <a:rPr lang="en-US" dirty="0" err="1">
                <a:solidFill>
                  <a:srgbClr val="FBF9EA"/>
                </a:solidFill>
              </a:rPr>
              <a:t>Rs</a:t>
            </a:r>
            <a:r>
              <a:rPr lang="en-US" dirty="0">
                <a:solidFill>
                  <a:srgbClr val="FBF9EA"/>
                </a:solidFill>
              </a:rPr>
              <a:t>. 50,000 per month</a:t>
            </a:r>
          </a:p>
        </p:txBody>
      </p:sp>
    </p:spTree>
    <p:extLst>
      <p:ext uri="{BB962C8B-B14F-4D97-AF65-F5344CB8AC3E}">
        <p14:creationId xmlns:p14="http://schemas.microsoft.com/office/powerpoint/2010/main" val="37662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2"/>
          <p:cNvSpPr/>
          <p:nvPr/>
        </p:nvSpPr>
        <p:spPr>
          <a:xfrm>
            <a:off x="726874" y="1144900"/>
            <a:ext cx="5511797" cy="1467600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87" name="Google Shape;387;p32"/>
          <p:cNvSpPr txBox="1">
            <a:spLocks noGrp="1"/>
          </p:cNvSpPr>
          <p:nvPr>
            <p:ph type="title"/>
          </p:nvPr>
        </p:nvSpPr>
        <p:spPr>
          <a:xfrm>
            <a:off x="1033325" y="1247725"/>
            <a:ext cx="5140496" cy="126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" sz="2800" dirty="0">
                <a:solidFill>
                  <a:schemeClr val="bg1"/>
                </a:solidFill>
              </a:rPr>
              <a:t>What is the </a:t>
            </a:r>
            <a:r>
              <a:rPr lang="en" sz="2800" dirty="0" smtClean="0">
                <a:solidFill>
                  <a:schemeClr val="bg1"/>
                </a:solidFill>
              </a:rPr>
              <a:t/>
            </a:r>
            <a:br>
              <a:rPr lang="en" sz="2800" dirty="0" smtClean="0">
                <a:solidFill>
                  <a:schemeClr val="bg1"/>
                </a:solidFill>
              </a:rPr>
            </a:br>
            <a:r>
              <a:rPr lang="en" sz="2800" dirty="0" smtClean="0">
                <a:solidFill>
                  <a:schemeClr val="bg1"/>
                </a:solidFill>
              </a:rPr>
              <a:t>	      </a:t>
            </a:r>
            <a:r>
              <a:rPr lang="en" sz="4000" dirty="0" smtClean="0">
                <a:solidFill>
                  <a:srgbClr val="FCBE00"/>
                </a:solidFill>
              </a:rPr>
              <a:t>“ </a:t>
            </a:r>
            <a:r>
              <a:rPr lang="en-US" sz="4000" dirty="0">
                <a:solidFill>
                  <a:srgbClr val="FCBE00"/>
                </a:solidFill>
              </a:rPr>
              <a:t>TELL ME</a:t>
            </a:r>
            <a:r>
              <a:rPr lang="en" sz="4000" dirty="0">
                <a:solidFill>
                  <a:srgbClr val="FCBE00"/>
                </a:solidFill>
              </a:rPr>
              <a:t> ” </a:t>
            </a:r>
            <a:r>
              <a:rPr lang="en" sz="40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88" name="Google Shape;388;p32"/>
          <p:cNvSpPr txBox="1">
            <a:spLocks noGrp="1"/>
          </p:cNvSpPr>
          <p:nvPr>
            <p:ph type="subTitle" idx="1"/>
          </p:nvPr>
        </p:nvSpPr>
        <p:spPr>
          <a:xfrm>
            <a:off x="726875" y="2778083"/>
            <a:ext cx="5620276" cy="2189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</a:rPr>
              <a:t>This is a </a:t>
            </a:r>
            <a:r>
              <a:rPr lang="en-US" sz="1600" b="1" dirty="0">
                <a:solidFill>
                  <a:schemeClr val="tx1"/>
                </a:solidFill>
              </a:rPr>
              <a:t>Voice enabled digital assistant</a:t>
            </a:r>
            <a:r>
              <a:rPr lang="en-US" sz="1600" dirty="0">
                <a:solidFill>
                  <a:schemeClr val="tx1"/>
                </a:solidFill>
              </a:rPr>
              <a:t> that answer random questions of a </a:t>
            </a:r>
            <a:r>
              <a:rPr lang="en-US" sz="1600" b="1" dirty="0">
                <a:solidFill>
                  <a:schemeClr val="tx1"/>
                </a:solidFill>
              </a:rPr>
              <a:t>Kids</a:t>
            </a:r>
            <a:r>
              <a:rPr lang="en-US" sz="1600" dirty="0">
                <a:solidFill>
                  <a:schemeClr val="tx1"/>
                </a:solidFill>
              </a:rPr>
              <a:t> from </a:t>
            </a:r>
            <a:r>
              <a:rPr lang="en-US" sz="1600" b="1" dirty="0">
                <a:solidFill>
                  <a:schemeClr val="tx1"/>
                </a:solidFill>
              </a:rPr>
              <a:t>age 05 – 13</a:t>
            </a:r>
            <a:r>
              <a:rPr lang="en-US" sz="1600" dirty="0">
                <a:solidFill>
                  <a:schemeClr val="tx1"/>
                </a:solidFill>
              </a:rPr>
              <a:t> , and provide age personalized answers </a:t>
            </a:r>
            <a:r>
              <a:rPr lang="en-US" sz="1600" dirty="0" smtClean="0">
                <a:solidFill>
                  <a:schemeClr val="tx1"/>
                </a:solidFill>
              </a:rPr>
              <a:t>audibly </a:t>
            </a:r>
            <a:r>
              <a:rPr lang="en-US" sz="1600" dirty="0">
                <a:solidFill>
                  <a:schemeClr val="tx1"/>
                </a:solidFill>
              </a:rPr>
              <a:t>and </a:t>
            </a:r>
            <a:r>
              <a:rPr lang="en-US" sz="1600" dirty="0" smtClean="0">
                <a:solidFill>
                  <a:schemeClr val="tx1"/>
                </a:solidFill>
              </a:rPr>
              <a:t>visually. </a:t>
            </a:r>
          </a:p>
          <a:p>
            <a:pPr marL="0" lvl="0" indent="0">
              <a:lnSpc>
                <a:spcPct val="150000"/>
              </a:lnSpc>
            </a:pPr>
            <a:endParaRPr lang="en-US" sz="300" dirty="0">
              <a:solidFill>
                <a:schemeClr val="tx1"/>
              </a:solidFill>
            </a:endParaRPr>
          </a:p>
          <a:p>
            <a:pPr marL="0" lvl="0" indent="0">
              <a:lnSpc>
                <a:spcPct val="150000"/>
              </a:lnSpc>
            </a:pPr>
            <a:r>
              <a:rPr lang="en-US" sz="1600" dirty="0" smtClean="0">
                <a:solidFill>
                  <a:schemeClr val="tx1"/>
                </a:solidFill>
              </a:rPr>
              <a:t>And </a:t>
            </a:r>
            <a:r>
              <a:rPr lang="en-US" sz="1600" b="1" dirty="0" smtClean="0">
                <a:solidFill>
                  <a:schemeClr val="tx1"/>
                </a:solidFill>
              </a:rPr>
              <a:t>TELL</a:t>
            </a:r>
            <a:r>
              <a:rPr lang="en-US" sz="1600" b="1" dirty="0">
                <a:solidFill>
                  <a:schemeClr val="tx1"/>
                </a:solidFill>
              </a:rPr>
              <a:t> ME </a:t>
            </a:r>
            <a:r>
              <a:rPr lang="en-US" sz="1600" dirty="0">
                <a:solidFill>
                  <a:schemeClr val="tx1"/>
                </a:solidFill>
              </a:rPr>
              <a:t>is inter connected with mobile application </a:t>
            </a:r>
            <a:endParaRPr lang="en-US" sz="1600" dirty="0"/>
          </a:p>
        </p:txBody>
      </p:sp>
      <p:pic>
        <p:nvPicPr>
          <p:cNvPr id="389" name="Google Shape;3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0344" y="387250"/>
            <a:ext cx="2628940" cy="475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32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85">
            <a:off x="6582568" y="1105936"/>
            <a:ext cx="1623039" cy="3514420"/>
          </a:xfrm>
          <a:prstGeom prst="roundRect">
            <a:avLst>
              <a:gd name="adj" fmla="val 12408"/>
            </a:avLst>
          </a:prstGeom>
          <a:noFill/>
          <a:ln>
            <a:noFill/>
          </a:ln>
        </p:spPr>
      </p:pic>
      <p:pic>
        <p:nvPicPr>
          <p:cNvPr id="391" name="Google Shape;391;p32"/>
          <p:cNvPicPr preferRelativeResize="0"/>
          <p:nvPr/>
        </p:nvPicPr>
        <p:blipFill rotWithShape="1">
          <a:blip r:embed="rId5">
            <a:alphaModFix/>
          </a:blip>
          <a:srcRect t="9629" b="80011"/>
          <a:stretch/>
        </p:blipFill>
        <p:spPr>
          <a:xfrm>
            <a:off x="6079611" y="859863"/>
            <a:ext cx="2628951" cy="492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632" y="3462191"/>
            <a:ext cx="2370602" cy="1355066"/>
          </a:xfrm>
          <a:prstGeom prst="rect">
            <a:avLst/>
          </a:prstGeom>
          <a:effectLst>
            <a:outerShdw blurRad="114300" dir="13500000" sy="23000" kx="1200000" algn="br" rotWithShape="0">
              <a:prstClr val="black">
                <a:alpha val="48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8"/>
          <p:cNvSpPr/>
          <p:nvPr/>
        </p:nvSpPr>
        <p:spPr>
          <a:xfrm>
            <a:off x="549666" y="572429"/>
            <a:ext cx="7843084" cy="4341542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5" name="Google Shape;475;p38"/>
          <p:cNvSpPr txBox="1">
            <a:spLocks noGrp="1"/>
          </p:cNvSpPr>
          <p:nvPr>
            <p:ph type="subTitle" idx="4"/>
          </p:nvPr>
        </p:nvSpPr>
        <p:spPr>
          <a:xfrm>
            <a:off x="781726" y="1323062"/>
            <a:ext cx="7321494" cy="3375103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</a:rPr>
              <a:t>Psychographics :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b="1" i="1" dirty="0" smtClean="0">
                <a:solidFill>
                  <a:schemeClr val="tx1"/>
                </a:solidFill>
              </a:rPr>
              <a:t>Values :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 smtClean="0">
                <a:solidFill>
                  <a:schemeClr val="tx1"/>
                </a:solidFill>
              </a:rPr>
              <a:t>Values </a:t>
            </a:r>
            <a:r>
              <a:rPr lang="en-US" sz="1600" dirty="0">
                <a:solidFill>
                  <a:schemeClr val="tx1"/>
                </a:solidFill>
              </a:rPr>
              <a:t>fun and engaging </a:t>
            </a:r>
            <a:r>
              <a:rPr lang="en-US" sz="1600" dirty="0" smtClean="0">
                <a:solidFill>
                  <a:schemeClr val="tx1"/>
                </a:solidFill>
              </a:rPr>
              <a:t>interactions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Values learning and curiosity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Values </a:t>
            </a:r>
            <a:r>
              <a:rPr lang="en-US" sz="1600" dirty="0">
                <a:solidFill>
                  <a:schemeClr val="tx1"/>
                </a:solidFill>
              </a:rPr>
              <a:t>content that aligns with their age and interests</a:t>
            </a:r>
          </a:p>
          <a:p>
            <a:r>
              <a:rPr lang="en-US" sz="1600" dirty="0">
                <a:solidFill>
                  <a:schemeClr val="tx1"/>
                </a:solidFill>
              </a:rPr>
              <a:t> </a:t>
            </a:r>
          </a:p>
          <a:p>
            <a:r>
              <a:rPr lang="en-US" sz="1600" b="1" i="1" dirty="0" smtClean="0">
                <a:solidFill>
                  <a:schemeClr val="tx1"/>
                </a:solidFill>
              </a:rPr>
              <a:t>Beliefs : </a:t>
            </a:r>
          </a:p>
          <a:p>
            <a:endParaRPr lang="en-US" sz="1600" dirty="0" smtClean="0">
              <a:solidFill>
                <a:schemeClr val="tx1"/>
              </a:solidFill>
            </a:endParaRPr>
          </a:p>
          <a:p>
            <a:r>
              <a:rPr lang="en-US" sz="1600" dirty="0" smtClean="0">
                <a:solidFill>
                  <a:schemeClr val="tx1"/>
                </a:solidFill>
              </a:rPr>
              <a:t>Believe </a:t>
            </a:r>
            <a:r>
              <a:rPr lang="en-US" sz="1600" dirty="0">
                <a:solidFill>
                  <a:schemeClr val="tx1"/>
                </a:solidFill>
              </a:rPr>
              <a:t>in the importance of enjoyable learning experiences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Believe </a:t>
            </a:r>
            <a:r>
              <a:rPr lang="en-US" sz="1600" dirty="0">
                <a:solidFill>
                  <a:schemeClr val="tx1"/>
                </a:solidFill>
              </a:rPr>
              <a:t>in the value of personalized and interactive content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Believe </a:t>
            </a:r>
            <a:r>
              <a:rPr lang="en-US" sz="1600" dirty="0">
                <a:solidFill>
                  <a:schemeClr val="tx1"/>
                </a:solidFill>
              </a:rPr>
              <a:t>in content that adapts to their age and learning level</a:t>
            </a:r>
          </a:p>
          <a:p>
            <a:r>
              <a:rPr lang="en-US" dirty="0">
                <a:solidFill>
                  <a:schemeClr val="tx1"/>
                </a:solidFill>
              </a:rPr>
              <a:t> </a:t>
            </a:r>
          </a:p>
        </p:txBody>
      </p:sp>
      <p:sp>
        <p:nvSpPr>
          <p:cNvPr id="11" name="Google Shape;472;p38"/>
          <p:cNvSpPr txBox="1">
            <a:spLocks noGrp="1"/>
          </p:cNvSpPr>
          <p:nvPr/>
        </p:nvSpPr>
        <p:spPr>
          <a:xfrm>
            <a:off x="765256" y="833056"/>
            <a:ext cx="2641185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/>
            <a:r>
              <a:rPr lang="en-US" dirty="0"/>
              <a:t>Kids </a:t>
            </a:r>
            <a:r>
              <a:rPr lang="en-US" dirty="0" smtClean="0"/>
              <a:t>( age 05 – 13 )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5285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8"/>
          <p:cNvSpPr/>
          <p:nvPr/>
        </p:nvSpPr>
        <p:spPr>
          <a:xfrm>
            <a:off x="549666" y="572429"/>
            <a:ext cx="7843084" cy="4341542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5" name="Google Shape;475;p38"/>
          <p:cNvSpPr txBox="1">
            <a:spLocks noGrp="1"/>
          </p:cNvSpPr>
          <p:nvPr>
            <p:ph type="subTitle" idx="4"/>
          </p:nvPr>
        </p:nvSpPr>
        <p:spPr>
          <a:xfrm>
            <a:off x="781726" y="1323062"/>
            <a:ext cx="7321494" cy="3375103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</a:rPr>
              <a:t>Psychographics :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b="1" i="1" dirty="0"/>
              <a:t>Lifestyle </a:t>
            </a:r>
            <a:r>
              <a:rPr lang="en-US" sz="1600" b="1" i="1" dirty="0" smtClean="0"/>
              <a:t>Choices :  </a:t>
            </a:r>
          </a:p>
          <a:p>
            <a:endParaRPr lang="en-US" sz="1600" dirty="0"/>
          </a:p>
          <a:p>
            <a:r>
              <a:rPr lang="en-US" sz="1600" dirty="0" smtClean="0"/>
              <a:t>Embrace </a:t>
            </a:r>
            <a:r>
              <a:rPr lang="en-US" sz="1600" dirty="0"/>
              <a:t>a tech-savvy lifestyle</a:t>
            </a:r>
          </a:p>
          <a:p>
            <a:r>
              <a:rPr lang="en-US" sz="1600" dirty="0" smtClean="0"/>
              <a:t>Exhibit </a:t>
            </a:r>
            <a:r>
              <a:rPr lang="en-US" sz="1600" dirty="0"/>
              <a:t>a diverse range of hobbies and interests</a:t>
            </a:r>
          </a:p>
          <a:p>
            <a:r>
              <a:rPr lang="en-US" sz="1600" dirty="0" smtClean="0"/>
              <a:t>Lead </a:t>
            </a:r>
            <a:r>
              <a:rPr lang="en-US" sz="1600" dirty="0"/>
              <a:t>active, playful and exploratory lives</a:t>
            </a:r>
          </a:p>
          <a:p>
            <a:r>
              <a:rPr lang="en-US" sz="1600" dirty="0"/>
              <a:t> </a:t>
            </a:r>
          </a:p>
          <a:p>
            <a:r>
              <a:rPr lang="en-US" sz="1600" b="1" i="1" dirty="0" smtClean="0"/>
              <a:t>Goals :</a:t>
            </a:r>
            <a:r>
              <a:rPr lang="en-US" sz="1600" b="1" i="1" dirty="0"/>
              <a:t>	</a:t>
            </a:r>
            <a:endParaRPr lang="en-US" sz="1600" b="1" i="1" dirty="0" smtClean="0"/>
          </a:p>
          <a:p>
            <a:endParaRPr lang="en-US" sz="1600" dirty="0"/>
          </a:p>
          <a:p>
            <a:r>
              <a:rPr lang="en-US" sz="1600" dirty="0" smtClean="0"/>
              <a:t>Aim </a:t>
            </a:r>
            <a:r>
              <a:rPr lang="en-US" sz="1600" dirty="0"/>
              <a:t>to learn, explore, and have fun</a:t>
            </a:r>
          </a:p>
          <a:p>
            <a:r>
              <a:rPr lang="en-US" sz="1600" dirty="0" smtClean="0"/>
              <a:t>Seek </a:t>
            </a:r>
            <a:r>
              <a:rPr lang="en-US" sz="1600" dirty="0"/>
              <a:t>age-appropriate educational experience</a:t>
            </a:r>
          </a:p>
          <a:p>
            <a:r>
              <a:rPr lang="en-US" sz="1600" dirty="0"/>
              <a:t>Have a secure and entertaining digital environment </a:t>
            </a:r>
          </a:p>
          <a:p>
            <a:r>
              <a:rPr lang="en-US" dirty="0">
                <a:solidFill>
                  <a:schemeClr val="tx1"/>
                </a:solidFill>
              </a:rPr>
              <a:t> </a:t>
            </a:r>
          </a:p>
        </p:txBody>
      </p:sp>
      <p:sp>
        <p:nvSpPr>
          <p:cNvPr id="11" name="Google Shape;472;p38"/>
          <p:cNvSpPr txBox="1">
            <a:spLocks noGrp="1"/>
          </p:cNvSpPr>
          <p:nvPr/>
        </p:nvSpPr>
        <p:spPr>
          <a:xfrm>
            <a:off x="765256" y="833056"/>
            <a:ext cx="2641185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/>
            <a:r>
              <a:rPr lang="en-US" dirty="0"/>
              <a:t>Kids </a:t>
            </a:r>
            <a:r>
              <a:rPr lang="en-US" dirty="0" smtClean="0"/>
              <a:t>( age 05 – 13 )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787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8"/>
          <p:cNvSpPr/>
          <p:nvPr/>
        </p:nvSpPr>
        <p:spPr>
          <a:xfrm>
            <a:off x="549666" y="572429"/>
            <a:ext cx="7843084" cy="4341542"/>
          </a:xfrm>
          <a:prstGeom prst="roundRect">
            <a:avLst>
              <a:gd name="adj" fmla="val 9091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5" name="Google Shape;475;p38"/>
          <p:cNvSpPr txBox="1">
            <a:spLocks noGrp="1"/>
          </p:cNvSpPr>
          <p:nvPr>
            <p:ph type="subTitle" idx="4"/>
          </p:nvPr>
        </p:nvSpPr>
        <p:spPr>
          <a:xfrm>
            <a:off x="808258" y="1309998"/>
            <a:ext cx="7317264" cy="3375103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</a:rPr>
              <a:t>Psychographics :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b="1" i="1" dirty="0" smtClean="0">
                <a:solidFill>
                  <a:schemeClr val="bg1"/>
                </a:solidFill>
              </a:rPr>
              <a:t>Values :  </a:t>
            </a:r>
          </a:p>
          <a:p>
            <a:endParaRPr lang="en-US" sz="12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Values their child’s safety and </a:t>
            </a:r>
            <a:r>
              <a:rPr lang="en-US" sz="1600" dirty="0" smtClean="0">
                <a:solidFill>
                  <a:schemeClr val="bg1"/>
                </a:solidFill>
              </a:rPr>
              <a:t>privacy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Value </a:t>
            </a:r>
            <a:r>
              <a:rPr lang="en-US" sz="1600" dirty="0">
                <a:solidFill>
                  <a:schemeClr val="bg1"/>
                </a:solidFill>
              </a:rPr>
              <a:t>educational and age-appropriate content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Value </a:t>
            </a:r>
            <a:r>
              <a:rPr lang="en-US" sz="1600" dirty="0">
                <a:solidFill>
                  <a:schemeClr val="bg1"/>
                </a:solidFill>
              </a:rPr>
              <a:t>product that support their parenting efforts</a:t>
            </a:r>
          </a:p>
          <a:p>
            <a:r>
              <a:rPr lang="en-US" sz="1600" dirty="0">
                <a:solidFill>
                  <a:schemeClr val="bg1"/>
                </a:solidFill>
              </a:rPr>
              <a:t> </a:t>
            </a:r>
          </a:p>
          <a:p>
            <a:r>
              <a:rPr lang="en-US" sz="1600" b="1" i="1" dirty="0" smtClean="0">
                <a:solidFill>
                  <a:schemeClr val="bg1"/>
                </a:solidFill>
              </a:rPr>
              <a:t>Beliefs : 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pPr marL="171450" indent="-28575"/>
            <a:r>
              <a:rPr lang="en-US" sz="1600" dirty="0">
                <a:solidFill>
                  <a:schemeClr val="bg1"/>
                </a:solidFill>
              </a:rPr>
              <a:t>Believe in the significance of providing a safe and </a:t>
            </a:r>
            <a:r>
              <a:rPr lang="en-US" sz="1600" dirty="0" smtClean="0">
                <a:solidFill>
                  <a:schemeClr val="bg1"/>
                </a:solidFill>
              </a:rPr>
              <a:t>enriching digital </a:t>
            </a:r>
            <a:r>
              <a:rPr lang="en-US" sz="1600" dirty="0">
                <a:solidFill>
                  <a:schemeClr val="bg1"/>
                </a:solidFill>
              </a:rPr>
              <a:t>experience for their </a:t>
            </a:r>
            <a:r>
              <a:rPr lang="en-US" sz="1600" dirty="0" smtClean="0">
                <a:solidFill>
                  <a:schemeClr val="bg1"/>
                </a:solidFill>
              </a:rPr>
              <a:t>child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Believe </a:t>
            </a:r>
            <a:r>
              <a:rPr lang="en-US" sz="1600" dirty="0">
                <a:solidFill>
                  <a:schemeClr val="bg1"/>
                </a:solidFill>
              </a:rPr>
              <a:t>in the value of products with safety features and parental control</a:t>
            </a:r>
          </a:p>
          <a:p>
            <a:r>
              <a:rPr lang="en-US" dirty="0">
                <a:solidFill>
                  <a:schemeClr val="bg1"/>
                </a:solidFill>
              </a:rPr>
              <a:t> </a:t>
            </a:r>
          </a:p>
        </p:txBody>
      </p:sp>
      <p:sp>
        <p:nvSpPr>
          <p:cNvPr id="5" name="Google Shape;472;p38"/>
          <p:cNvSpPr txBox="1">
            <a:spLocks noGrp="1"/>
          </p:cNvSpPr>
          <p:nvPr>
            <p:ph type="subTitle" idx="1"/>
          </p:nvPr>
        </p:nvSpPr>
        <p:spPr>
          <a:xfrm>
            <a:off x="808258" y="806929"/>
            <a:ext cx="3458942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dirty="0" smtClean="0">
                <a:solidFill>
                  <a:srgbClr val="FBF9EA"/>
                </a:solidFill>
              </a:rPr>
              <a:t>Parents / Caregivers</a:t>
            </a:r>
            <a:endParaRPr dirty="0">
              <a:solidFill>
                <a:srgbClr val="FBF9E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794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8"/>
          <p:cNvSpPr/>
          <p:nvPr/>
        </p:nvSpPr>
        <p:spPr>
          <a:xfrm>
            <a:off x="549666" y="572429"/>
            <a:ext cx="7843084" cy="4341542"/>
          </a:xfrm>
          <a:prstGeom prst="roundRect">
            <a:avLst>
              <a:gd name="adj" fmla="val 9091"/>
            </a:avLst>
          </a:prstGeom>
          <a:solidFill>
            <a:srgbClr val="162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5" name="Google Shape;475;p38"/>
          <p:cNvSpPr txBox="1">
            <a:spLocks noGrp="1"/>
          </p:cNvSpPr>
          <p:nvPr>
            <p:ph type="subTitle" idx="4"/>
          </p:nvPr>
        </p:nvSpPr>
        <p:spPr>
          <a:xfrm>
            <a:off x="808258" y="1309998"/>
            <a:ext cx="7317264" cy="3375103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</a:rPr>
              <a:t>Psychographics :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b="1" i="1" dirty="0">
                <a:solidFill>
                  <a:schemeClr val="bg1"/>
                </a:solidFill>
              </a:rPr>
              <a:t>Lifestyle </a:t>
            </a:r>
            <a:r>
              <a:rPr lang="en-US" sz="1600" b="1" i="1" dirty="0" smtClean="0">
                <a:solidFill>
                  <a:schemeClr val="bg1"/>
                </a:solidFill>
              </a:rPr>
              <a:t>choices :  </a:t>
            </a:r>
          </a:p>
          <a:p>
            <a:endParaRPr lang="en-US" sz="1600" b="1" i="1" dirty="0">
              <a:solidFill>
                <a:schemeClr val="bg1"/>
              </a:solidFill>
            </a:endParaRPr>
          </a:p>
          <a:p>
            <a:r>
              <a:rPr lang="en-US" sz="1600" dirty="0" smtClean="0">
                <a:solidFill>
                  <a:schemeClr val="bg1"/>
                </a:solidFill>
              </a:rPr>
              <a:t>Lead </a:t>
            </a:r>
            <a:r>
              <a:rPr lang="en-US" sz="1600" dirty="0">
                <a:solidFill>
                  <a:schemeClr val="bg1"/>
                </a:solidFill>
              </a:rPr>
              <a:t>busy lives and seek products that make parenting easier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Value </a:t>
            </a:r>
            <a:r>
              <a:rPr lang="en-US" sz="1600" dirty="0">
                <a:solidFill>
                  <a:schemeClr val="bg1"/>
                </a:solidFill>
              </a:rPr>
              <a:t>family timing and bonding</a:t>
            </a:r>
          </a:p>
          <a:p>
            <a:endParaRPr lang="en-US" sz="1600" b="1" i="1" dirty="0">
              <a:solidFill>
                <a:schemeClr val="bg1"/>
              </a:solidFill>
            </a:endParaRPr>
          </a:p>
          <a:p>
            <a:r>
              <a:rPr lang="en-US" sz="1600" b="1" i="1" dirty="0" smtClean="0">
                <a:solidFill>
                  <a:schemeClr val="bg1"/>
                </a:solidFill>
              </a:rPr>
              <a:t>Goals :   </a:t>
            </a:r>
          </a:p>
          <a:p>
            <a:endParaRPr lang="en-US" sz="1600" b="1" i="1" dirty="0" smtClean="0">
              <a:solidFill>
                <a:schemeClr val="bg1"/>
              </a:solidFill>
            </a:endParaRPr>
          </a:p>
          <a:p>
            <a:r>
              <a:rPr lang="en-US" sz="1600" dirty="0" smtClean="0">
                <a:solidFill>
                  <a:schemeClr val="bg1"/>
                </a:solidFill>
              </a:rPr>
              <a:t>Strive </a:t>
            </a:r>
            <a:r>
              <a:rPr lang="en-US" sz="1600" dirty="0">
                <a:solidFill>
                  <a:schemeClr val="bg1"/>
                </a:solidFill>
              </a:rPr>
              <a:t>to provide their child with a safe and enriching digital </a:t>
            </a:r>
            <a:r>
              <a:rPr lang="en-US" sz="1600" dirty="0" smtClean="0">
                <a:solidFill>
                  <a:schemeClr val="bg1"/>
                </a:solidFill>
              </a:rPr>
              <a:t>experience.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Seek </a:t>
            </a:r>
            <a:r>
              <a:rPr lang="en-US" sz="1600" dirty="0">
                <a:solidFill>
                  <a:schemeClr val="bg1"/>
                </a:solidFill>
              </a:rPr>
              <a:t>tools that support their child’s educational goals</a:t>
            </a:r>
          </a:p>
          <a:p>
            <a:pPr marL="171450" indent="-31750"/>
            <a:r>
              <a:rPr lang="en-US" sz="1600" dirty="0">
                <a:solidFill>
                  <a:schemeClr val="bg1"/>
                </a:solidFill>
              </a:rPr>
              <a:t>	Aim for balanced life</a:t>
            </a:r>
          </a:p>
        </p:txBody>
      </p:sp>
      <p:sp>
        <p:nvSpPr>
          <p:cNvPr id="5" name="Google Shape;472;p38"/>
          <p:cNvSpPr txBox="1">
            <a:spLocks noGrp="1"/>
          </p:cNvSpPr>
          <p:nvPr>
            <p:ph type="subTitle" idx="1"/>
          </p:nvPr>
        </p:nvSpPr>
        <p:spPr>
          <a:xfrm>
            <a:off x="808258" y="806929"/>
            <a:ext cx="3458942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dirty="0" smtClean="0">
                <a:solidFill>
                  <a:srgbClr val="FBF9EA"/>
                </a:solidFill>
              </a:rPr>
              <a:t>Parents / Caregivers</a:t>
            </a:r>
            <a:endParaRPr dirty="0">
              <a:solidFill>
                <a:srgbClr val="FBF9E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544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250" y="157973"/>
            <a:ext cx="2593600" cy="4841909"/>
          </a:xfrm>
          <a:prstGeom prst="rect">
            <a:avLst/>
          </a:prstGeom>
        </p:spPr>
      </p:pic>
      <p:sp>
        <p:nvSpPr>
          <p:cNvPr id="491" name="Google Shape;491;p39"/>
          <p:cNvSpPr/>
          <p:nvPr/>
        </p:nvSpPr>
        <p:spPr>
          <a:xfrm>
            <a:off x="472600" y="525249"/>
            <a:ext cx="8217000" cy="1177171"/>
          </a:xfrm>
          <a:prstGeom prst="roundRect">
            <a:avLst>
              <a:gd name="adj" fmla="val 1520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2" name="Google Shape;492;p39"/>
          <p:cNvSpPr txBox="1">
            <a:spLocks noGrp="1"/>
          </p:cNvSpPr>
          <p:nvPr>
            <p:ph type="title"/>
          </p:nvPr>
        </p:nvSpPr>
        <p:spPr>
          <a:xfrm>
            <a:off x="729100" y="740839"/>
            <a:ext cx="7704000" cy="74599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rgbClr val="162535"/>
                </a:solidFill>
              </a:rPr>
              <a:t>Questionnaire and the responses off google form or any other type of medium used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544" y="2193072"/>
            <a:ext cx="4189556" cy="235662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72600" y="1918010"/>
            <a:ext cx="3421129" cy="15388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162535"/>
                </a:solidFill>
                <a:latin typeface="Montserrat"/>
                <a:ea typeface="Montserrat"/>
                <a:cs typeface="Montserrat"/>
                <a:sym typeface="Montserrat"/>
              </a:rPr>
              <a:t>G</a:t>
            </a:r>
            <a:r>
              <a:rPr lang="en-US" sz="2400" dirty="0" smtClean="0">
                <a:solidFill>
                  <a:srgbClr val="162535"/>
                </a:solidFill>
                <a:latin typeface="Montserrat"/>
                <a:ea typeface="Montserrat"/>
                <a:cs typeface="Montserrat"/>
                <a:sym typeface="Montserrat"/>
              </a:rPr>
              <a:t>oogle form :</a:t>
            </a:r>
            <a:endParaRPr lang="en-US" sz="2400" dirty="0">
              <a:solidFill>
                <a:srgbClr val="1625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endParaRPr lang="en-US" sz="2400" dirty="0" smtClean="0">
              <a:solidFill>
                <a:srgbClr val="1625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r>
              <a:rPr lang="en-US" dirty="0">
                <a:sym typeface="Montserrat"/>
              </a:rPr>
              <a:t>Link :</a:t>
            </a:r>
          </a:p>
          <a:p>
            <a:endParaRPr lang="en-US" sz="1800" dirty="0">
              <a:solidFill>
                <a:srgbClr val="162535"/>
              </a:solidFill>
              <a:latin typeface="Montserrat"/>
              <a:sym typeface="Montserrat"/>
              <a:hlinkClick r:id="rId5"/>
            </a:endParaRPr>
          </a:p>
          <a:p>
            <a:r>
              <a:rPr lang="en-US" dirty="0" smtClean="0">
                <a:sym typeface="Montserrat"/>
                <a:hlinkClick r:id="rId5"/>
              </a:rPr>
              <a:t>https</a:t>
            </a:r>
            <a:r>
              <a:rPr lang="en-US" dirty="0">
                <a:sym typeface="Montserrat"/>
                <a:hlinkClick r:id="rId5"/>
              </a:rPr>
              <a:t>://forms.gle/nPBc3TdURnXG5gG2A</a:t>
            </a: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6"/>
          <p:cNvSpPr/>
          <p:nvPr/>
        </p:nvSpPr>
        <p:spPr>
          <a:xfrm>
            <a:off x="340858" y="505473"/>
            <a:ext cx="6676027" cy="917155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0" name="Google Shape;450;p36"/>
          <p:cNvSpPr txBox="1">
            <a:spLocks noGrp="1"/>
          </p:cNvSpPr>
          <p:nvPr>
            <p:ph type="title"/>
          </p:nvPr>
        </p:nvSpPr>
        <p:spPr>
          <a:xfrm>
            <a:off x="646693" y="687814"/>
            <a:ext cx="5773561" cy="55247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 smtClean="0"/>
              <a:t>Wireframes of the Design</a:t>
            </a:r>
            <a:endParaRPr lang="en-US" dirty="0"/>
          </a:p>
        </p:txBody>
      </p:sp>
      <p:sp>
        <p:nvSpPr>
          <p:cNvPr id="5" name="Google Shape;398;p33"/>
          <p:cNvSpPr/>
          <p:nvPr/>
        </p:nvSpPr>
        <p:spPr>
          <a:xfrm>
            <a:off x="4537926" y="1816130"/>
            <a:ext cx="4116634" cy="2704500"/>
          </a:xfrm>
          <a:prstGeom prst="roundRect">
            <a:avLst>
              <a:gd name="adj" fmla="val 9091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" name="Google Shape;399;p33"/>
          <p:cNvSpPr/>
          <p:nvPr/>
        </p:nvSpPr>
        <p:spPr>
          <a:xfrm>
            <a:off x="437560" y="1816130"/>
            <a:ext cx="3852966" cy="2704500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" name="Google Shape;401;p33"/>
          <p:cNvSpPr txBox="1">
            <a:spLocks noGrp="1"/>
          </p:cNvSpPr>
          <p:nvPr/>
        </p:nvSpPr>
        <p:spPr>
          <a:xfrm>
            <a:off x="684960" y="2032435"/>
            <a:ext cx="1898144" cy="103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0" dirty="0"/>
          </a:p>
        </p:txBody>
      </p:sp>
      <p:sp>
        <p:nvSpPr>
          <p:cNvPr id="8" name="Google Shape;404;p33"/>
          <p:cNvSpPr txBox="1">
            <a:spLocks noGrp="1"/>
          </p:cNvSpPr>
          <p:nvPr/>
        </p:nvSpPr>
        <p:spPr>
          <a:xfrm>
            <a:off x="1185560" y="2613298"/>
            <a:ext cx="2356966" cy="1110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pPr marL="0" lvl="0" indent="0">
              <a:lnSpc>
                <a:spcPct val="150000"/>
              </a:lnSpc>
            </a:pPr>
            <a:r>
              <a:rPr lang="en-US" sz="2400" b="1" dirty="0" smtClean="0">
                <a:solidFill>
                  <a:srgbClr val="FBF9EA"/>
                </a:solidFill>
              </a:rPr>
              <a:t>Device </a:t>
            </a:r>
          </a:p>
          <a:p>
            <a:pPr marL="0" lvl="0" indent="0">
              <a:lnSpc>
                <a:spcPct val="150000"/>
              </a:lnSpc>
            </a:pPr>
            <a:r>
              <a:rPr lang="en-US" sz="2400" b="1" dirty="0" smtClean="0">
                <a:solidFill>
                  <a:srgbClr val="FBF9EA"/>
                </a:solidFill>
              </a:rPr>
              <a:t>Wireframes</a:t>
            </a:r>
            <a:endParaRPr lang="en-US" sz="4000" dirty="0">
              <a:solidFill>
                <a:srgbClr val="FBF9EA"/>
              </a:solidFill>
            </a:endParaRPr>
          </a:p>
        </p:txBody>
      </p:sp>
      <p:sp>
        <p:nvSpPr>
          <p:cNvPr id="10" name="Google Shape;404;p33"/>
          <p:cNvSpPr txBox="1">
            <a:spLocks noGrp="1"/>
          </p:cNvSpPr>
          <p:nvPr/>
        </p:nvSpPr>
        <p:spPr>
          <a:xfrm>
            <a:off x="5142441" y="2542567"/>
            <a:ext cx="2907604" cy="1251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pPr marL="0" lvl="0" indent="0">
              <a:lnSpc>
                <a:spcPct val="150000"/>
              </a:lnSpc>
            </a:pPr>
            <a:r>
              <a:rPr lang="en-US" sz="2400" b="1" dirty="0" smtClean="0">
                <a:solidFill>
                  <a:sysClr val="windowText" lastClr="000000"/>
                </a:solidFill>
              </a:rPr>
              <a:t>Mobile Application </a:t>
            </a:r>
            <a:endParaRPr lang="en-US" sz="2400" b="1" dirty="0">
              <a:solidFill>
                <a:sysClr val="windowText" lastClr="000000"/>
              </a:solidFill>
            </a:endParaRPr>
          </a:p>
          <a:p>
            <a:pPr marL="0" lvl="0" indent="0">
              <a:lnSpc>
                <a:spcPct val="150000"/>
              </a:lnSpc>
            </a:pPr>
            <a:r>
              <a:rPr lang="en-US" sz="2400" b="1" dirty="0">
                <a:solidFill>
                  <a:sysClr val="windowText" lastClr="000000"/>
                </a:solidFill>
              </a:rPr>
              <a:t>Wireframes</a:t>
            </a:r>
            <a:endParaRPr lang="en-US" sz="40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473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6"/>
          <p:cNvSpPr txBox="1">
            <a:spLocks noGrp="1"/>
          </p:cNvSpPr>
          <p:nvPr>
            <p:ph type="title"/>
          </p:nvPr>
        </p:nvSpPr>
        <p:spPr>
          <a:xfrm>
            <a:off x="464873" y="652521"/>
            <a:ext cx="6785239" cy="55247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lnSpc>
                <a:spcPct val="150000"/>
              </a:lnSpc>
            </a:pPr>
            <a:r>
              <a:rPr lang="en-US" sz="2400" dirty="0" smtClean="0">
                <a:solidFill>
                  <a:sysClr val="windowText" lastClr="000000"/>
                </a:solidFill>
              </a:rPr>
              <a:t>Device Wireframe</a:t>
            </a:r>
            <a:endParaRPr lang="en-US" sz="4000" dirty="0">
              <a:solidFill>
                <a:sysClr val="windowText" lastClr="000000"/>
              </a:solidFill>
            </a:endParaRPr>
          </a:p>
        </p:txBody>
      </p:sp>
      <p:sp>
        <p:nvSpPr>
          <p:cNvPr id="7" name="Google Shape;401;p33"/>
          <p:cNvSpPr txBox="1">
            <a:spLocks noGrp="1"/>
          </p:cNvSpPr>
          <p:nvPr/>
        </p:nvSpPr>
        <p:spPr>
          <a:xfrm>
            <a:off x="684960" y="2032435"/>
            <a:ext cx="1898144" cy="103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06" t="4537" r="7970" b="63690"/>
          <a:stretch/>
        </p:blipFill>
        <p:spPr>
          <a:xfrm>
            <a:off x="464873" y="1480807"/>
            <a:ext cx="4236461" cy="25075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907" y="1480806"/>
            <a:ext cx="4003966" cy="250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71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6"/>
          <p:cNvSpPr txBox="1">
            <a:spLocks noGrp="1"/>
          </p:cNvSpPr>
          <p:nvPr>
            <p:ph type="title"/>
          </p:nvPr>
        </p:nvSpPr>
        <p:spPr>
          <a:xfrm>
            <a:off x="549416" y="597845"/>
            <a:ext cx="6785239" cy="55247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lnSpc>
                <a:spcPct val="150000"/>
              </a:lnSpc>
            </a:pPr>
            <a:r>
              <a:rPr lang="en-US" sz="2400" dirty="0">
                <a:solidFill>
                  <a:sysClr val="windowText" lastClr="000000"/>
                </a:solidFill>
              </a:rPr>
              <a:t>Mobile Application </a:t>
            </a:r>
            <a:r>
              <a:rPr lang="en-US" sz="2400" dirty="0" smtClean="0">
                <a:solidFill>
                  <a:sysClr val="windowText" lastClr="000000"/>
                </a:solidFill>
              </a:rPr>
              <a:t>Wireframes</a:t>
            </a:r>
            <a:endParaRPr lang="en-US" sz="4000" dirty="0">
              <a:solidFill>
                <a:sysClr val="windowText" lastClr="000000"/>
              </a:solidFill>
            </a:endParaRPr>
          </a:p>
        </p:txBody>
      </p:sp>
      <p:sp>
        <p:nvSpPr>
          <p:cNvPr id="7" name="Google Shape;401;p33"/>
          <p:cNvSpPr txBox="1">
            <a:spLocks noGrp="1"/>
          </p:cNvSpPr>
          <p:nvPr/>
        </p:nvSpPr>
        <p:spPr>
          <a:xfrm>
            <a:off x="684960" y="2032435"/>
            <a:ext cx="1898144" cy="103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0" dirty="0"/>
          </a:p>
        </p:txBody>
      </p:sp>
      <p:grpSp>
        <p:nvGrpSpPr>
          <p:cNvPr id="3" name="Group 2"/>
          <p:cNvGrpSpPr/>
          <p:nvPr/>
        </p:nvGrpSpPr>
        <p:grpSpPr>
          <a:xfrm>
            <a:off x="549416" y="1277087"/>
            <a:ext cx="8080368" cy="3580589"/>
            <a:chOff x="646693" y="1387812"/>
            <a:chExt cx="8080368" cy="3580589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29" r="2479" b="10345"/>
            <a:stretch/>
          </p:blipFill>
          <p:spPr>
            <a:xfrm>
              <a:off x="3131041" y="1387812"/>
              <a:ext cx="2904047" cy="3580589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35" t="30386" r="3779"/>
            <a:stretch/>
          </p:blipFill>
          <p:spPr>
            <a:xfrm>
              <a:off x="646693" y="1387812"/>
              <a:ext cx="2905328" cy="358058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604" b="20670"/>
            <a:stretch/>
          </p:blipFill>
          <p:spPr>
            <a:xfrm>
              <a:off x="5966297" y="1387812"/>
              <a:ext cx="2760764" cy="35805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794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6"/>
          <p:cNvSpPr/>
          <p:nvPr/>
        </p:nvSpPr>
        <p:spPr>
          <a:xfrm>
            <a:off x="340858" y="505473"/>
            <a:ext cx="2797933" cy="917155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0" name="Google Shape;450;p36"/>
          <p:cNvSpPr txBox="1">
            <a:spLocks noGrp="1"/>
          </p:cNvSpPr>
          <p:nvPr>
            <p:ph type="title"/>
          </p:nvPr>
        </p:nvSpPr>
        <p:spPr>
          <a:xfrm>
            <a:off x="646693" y="687814"/>
            <a:ext cx="5773561" cy="55247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UI </a:t>
            </a:r>
            <a:r>
              <a:rPr lang="en-US" dirty="0" smtClean="0"/>
              <a:t>Designs </a:t>
            </a:r>
            <a:endParaRPr lang="en-US" dirty="0"/>
          </a:p>
        </p:txBody>
      </p:sp>
      <p:sp>
        <p:nvSpPr>
          <p:cNvPr id="5" name="Google Shape;398;p33"/>
          <p:cNvSpPr/>
          <p:nvPr/>
        </p:nvSpPr>
        <p:spPr>
          <a:xfrm>
            <a:off x="4537926" y="1816130"/>
            <a:ext cx="4116634" cy="2704500"/>
          </a:xfrm>
          <a:prstGeom prst="roundRect">
            <a:avLst>
              <a:gd name="adj" fmla="val 9091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" name="Google Shape;399;p33"/>
          <p:cNvSpPr/>
          <p:nvPr/>
        </p:nvSpPr>
        <p:spPr>
          <a:xfrm>
            <a:off x="437560" y="1816130"/>
            <a:ext cx="3852966" cy="2704500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" name="Google Shape;401;p33"/>
          <p:cNvSpPr txBox="1">
            <a:spLocks noGrp="1"/>
          </p:cNvSpPr>
          <p:nvPr/>
        </p:nvSpPr>
        <p:spPr>
          <a:xfrm>
            <a:off x="684960" y="2032435"/>
            <a:ext cx="1898144" cy="103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0" dirty="0"/>
          </a:p>
        </p:txBody>
      </p:sp>
      <p:sp>
        <p:nvSpPr>
          <p:cNvPr id="8" name="Google Shape;404;p33"/>
          <p:cNvSpPr txBox="1">
            <a:spLocks noGrp="1"/>
          </p:cNvSpPr>
          <p:nvPr/>
        </p:nvSpPr>
        <p:spPr>
          <a:xfrm>
            <a:off x="1185560" y="2613298"/>
            <a:ext cx="2356966" cy="1110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pPr marL="0" lvl="0" indent="0">
              <a:lnSpc>
                <a:spcPct val="150000"/>
              </a:lnSpc>
            </a:pPr>
            <a:r>
              <a:rPr lang="en-US" sz="2400" b="1" dirty="0" smtClean="0">
                <a:solidFill>
                  <a:srgbClr val="FBF9EA"/>
                </a:solidFill>
              </a:rPr>
              <a:t>Device </a:t>
            </a:r>
          </a:p>
          <a:p>
            <a:pPr marL="0" lvl="0" indent="0">
              <a:lnSpc>
                <a:spcPct val="150000"/>
              </a:lnSpc>
            </a:pPr>
            <a:r>
              <a:rPr lang="en-US" sz="2400" b="1" dirty="0" err="1" smtClean="0">
                <a:solidFill>
                  <a:srgbClr val="FBF9EA"/>
                </a:solidFill>
              </a:rPr>
              <a:t>Ui</a:t>
            </a:r>
            <a:r>
              <a:rPr lang="en-US" sz="2400" b="1" dirty="0" smtClean="0">
                <a:solidFill>
                  <a:srgbClr val="FBF9EA"/>
                </a:solidFill>
              </a:rPr>
              <a:t> Designs</a:t>
            </a:r>
            <a:endParaRPr lang="en-US" sz="4000" dirty="0">
              <a:solidFill>
                <a:srgbClr val="FBF9EA"/>
              </a:solidFill>
            </a:endParaRPr>
          </a:p>
        </p:txBody>
      </p:sp>
      <p:sp>
        <p:nvSpPr>
          <p:cNvPr id="10" name="Google Shape;404;p33"/>
          <p:cNvSpPr txBox="1">
            <a:spLocks noGrp="1"/>
          </p:cNvSpPr>
          <p:nvPr/>
        </p:nvSpPr>
        <p:spPr>
          <a:xfrm>
            <a:off x="5142441" y="2542567"/>
            <a:ext cx="2907604" cy="1251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None/>
              <a:defRPr sz="1400" b="0" i="0" u="none" strike="noStrike" cap="none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pPr marL="0" lvl="0" indent="0">
              <a:lnSpc>
                <a:spcPct val="150000"/>
              </a:lnSpc>
            </a:pPr>
            <a:r>
              <a:rPr lang="en-US" sz="2400" b="1" dirty="0" smtClean="0">
                <a:solidFill>
                  <a:sysClr val="windowText" lastClr="000000"/>
                </a:solidFill>
              </a:rPr>
              <a:t>Mobile Application </a:t>
            </a:r>
            <a:endParaRPr lang="en-US" sz="2400" b="1" dirty="0">
              <a:solidFill>
                <a:sysClr val="windowText" lastClr="000000"/>
              </a:solidFill>
            </a:endParaRPr>
          </a:p>
          <a:p>
            <a:pPr marL="0" lvl="0" indent="0">
              <a:lnSpc>
                <a:spcPct val="150000"/>
              </a:lnSpc>
            </a:pPr>
            <a:r>
              <a:rPr lang="en-US" sz="2400" b="1" dirty="0" err="1" smtClean="0">
                <a:solidFill>
                  <a:sysClr val="windowText" lastClr="000000"/>
                </a:solidFill>
              </a:rPr>
              <a:t>Ui</a:t>
            </a:r>
            <a:r>
              <a:rPr lang="en-US" sz="2400" b="1" dirty="0" smtClean="0">
                <a:solidFill>
                  <a:sysClr val="windowText" lastClr="000000"/>
                </a:solidFill>
              </a:rPr>
              <a:t> Designs</a:t>
            </a:r>
            <a:endParaRPr lang="en-US" sz="40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34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6"/>
          <p:cNvSpPr txBox="1">
            <a:spLocks noGrp="1"/>
          </p:cNvSpPr>
          <p:nvPr>
            <p:ph type="title"/>
          </p:nvPr>
        </p:nvSpPr>
        <p:spPr>
          <a:xfrm>
            <a:off x="464873" y="652521"/>
            <a:ext cx="6785239" cy="55247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lnSpc>
                <a:spcPct val="150000"/>
              </a:lnSpc>
            </a:pPr>
            <a:r>
              <a:rPr lang="en-US" sz="2400" dirty="0" smtClean="0">
                <a:solidFill>
                  <a:sysClr val="windowText" lastClr="000000"/>
                </a:solidFill>
              </a:rPr>
              <a:t>Device </a:t>
            </a:r>
            <a:r>
              <a:rPr lang="en-US" sz="2400" dirty="0" err="1" smtClean="0">
                <a:solidFill>
                  <a:sysClr val="windowText" lastClr="000000"/>
                </a:solidFill>
              </a:rPr>
              <a:t>Ui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Designs</a:t>
            </a:r>
            <a:endParaRPr lang="en-US" sz="4000" dirty="0">
              <a:solidFill>
                <a:sysClr val="windowText" lastClr="000000"/>
              </a:solidFill>
            </a:endParaRPr>
          </a:p>
        </p:txBody>
      </p:sp>
      <p:sp>
        <p:nvSpPr>
          <p:cNvPr id="7" name="Google Shape;401;p33"/>
          <p:cNvSpPr txBox="1">
            <a:spLocks noGrp="1"/>
          </p:cNvSpPr>
          <p:nvPr/>
        </p:nvSpPr>
        <p:spPr>
          <a:xfrm>
            <a:off x="684960" y="2032435"/>
            <a:ext cx="1898144" cy="103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0" dirty="0"/>
          </a:p>
        </p:txBody>
      </p:sp>
      <p:grpSp>
        <p:nvGrpSpPr>
          <p:cNvPr id="5" name="Group 4"/>
          <p:cNvGrpSpPr/>
          <p:nvPr/>
        </p:nvGrpSpPr>
        <p:grpSpPr>
          <a:xfrm>
            <a:off x="464873" y="1208780"/>
            <a:ext cx="8238140" cy="3717204"/>
            <a:chOff x="464873" y="1204992"/>
            <a:chExt cx="8238140" cy="3717204"/>
          </a:xfrm>
        </p:grpSpPr>
        <p:sp>
          <p:nvSpPr>
            <p:cNvPr id="3" name="Rectangle 2"/>
            <p:cNvSpPr/>
            <p:nvPr/>
          </p:nvSpPr>
          <p:spPr>
            <a:xfrm>
              <a:off x="464873" y="1204992"/>
              <a:ext cx="8238140" cy="3717204"/>
            </a:xfrm>
            <a:prstGeom prst="rect">
              <a:avLst/>
            </a:prstGeom>
            <a:solidFill>
              <a:srgbClr val="E4E4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 descr="Screen Clippi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5316" y="1204992"/>
              <a:ext cx="7317255" cy="37096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720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8" name="Google Shape;398;p33"/>
          <p:cNvSpPr/>
          <p:nvPr/>
        </p:nvSpPr>
        <p:spPr>
          <a:xfrm>
            <a:off x="4572966" y="1608025"/>
            <a:ext cx="4116634" cy="2704500"/>
          </a:xfrm>
          <a:prstGeom prst="roundRect">
            <a:avLst>
              <a:gd name="adj" fmla="val 9091"/>
            </a:avLst>
          </a:prstGeom>
          <a:solidFill>
            <a:srgbClr val="ECB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72600" y="1608025"/>
            <a:ext cx="3852966" cy="2704500"/>
          </a:xfrm>
          <a:prstGeom prst="roundRect">
            <a:avLst>
              <a:gd name="adj" fmla="val 909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2400" dirty="0">
                <a:solidFill>
                  <a:schemeClr val="lt1"/>
                </a:solidFill>
              </a:rPr>
              <a:t>What </a:t>
            </a:r>
            <a:r>
              <a:rPr lang="en" sz="2400" dirty="0" smtClean="0">
                <a:solidFill>
                  <a:schemeClr val="lt1"/>
                </a:solidFill>
              </a:rPr>
              <a:t>are the Requirements of </a:t>
            </a:r>
            <a:r>
              <a:rPr lang="en-US" sz="2400" dirty="0" smtClean="0"/>
              <a:t>“</a:t>
            </a:r>
            <a:r>
              <a:rPr lang="en-US" sz="2400" dirty="0"/>
              <a:t> </a:t>
            </a:r>
            <a:r>
              <a:rPr lang="en-US" sz="2400" dirty="0" smtClean="0"/>
              <a:t>TELL</a:t>
            </a:r>
            <a:r>
              <a:rPr lang="en-US" sz="2400" dirty="0"/>
              <a:t> ME ”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1" name="Google Shape;401;p33"/>
          <p:cNvSpPr txBox="1">
            <a:spLocks noGrp="1"/>
          </p:cNvSpPr>
          <p:nvPr>
            <p:ph type="title"/>
          </p:nvPr>
        </p:nvSpPr>
        <p:spPr>
          <a:xfrm>
            <a:off x="720000" y="1824330"/>
            <a:ext cx="1898144" cy="1034947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08</a:t>
            </a:r>
            <a:r>
              <a:rPr lang="en" sz="4400" dirty="0" smtClean="0"/>
              <a:t> </a:t>
            </a:r>
            <a:endParaRPr sz="5400" b="0" dirty="0"/>
          </a:p>
        </p:txBody>
      </p:sp>
      <p:sp>
        <p:nvSpPr>
          <p:cNvPr id="27" name="Google Shape;404;p33"/>
          <p:cNvSpPr txBox="1">
            <a:spLocks noGrp="1"/>
          </p:cNvSpPr>
          <p:nvPr>
            <p:ph type="subTitle" idx="3"/>
          </p:nvPr>
        </p:nvSpPr>
        <p:spPr>
          <a:xfrm>
            <a:off x="720000" y="2598167"/>
            <a:ext cx="3326706" cy="12516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>
              <a:lnSpc>
                <a:spcPct val="150000"/>
              </a:lnSpc>
            </a:pPr>
            <a:r>
              <a:rPr lang="en-US" sz="2800" b="1" dirty="0">
                <a:solidFill>
                  <a:srgbClr val="FBF9EA"/>
                </a:solidFill>
              </a:rPr>
              <a:t>Functional </a:t>
            </a:r>
            <a:r>
              <a:rPr lang="en-US" sz="2400" b="1" dirty="0">
                <a:solidFill>
                  <a:srgbClr val="FBF9EA"/>
                </a:solidFill>
              </a:rPr>
              <a:t>Requirements</a:t>
            </a:r>
            <a:endParaRPr lang="en-US" sz="4400" dirty="0">
              <a:solidFill>
                <a:srgbClr val="FBF9EA"/>
              </a:solidFill>
            </a:endParaRPr>
          </a:p>
        </p:txBody>
      </p:sp>
      <p:sp>
        <p:nvSpPr>
          <p:cNvPr id="18" name="Google Shape;401;p33"/>
          <p:cNvSpPr txBox="1">
            <a:spLocks noGrp="1"/>
          </p:cNvSpPr>
          <p:nvPr>
            <p:ph type="title"/>
          </p:nvPr>
        </p:nvSpPr>
        <p:spPr>
          <a:xfrm>
            <a:off x="4862503" y="1830103"/>
            <a:ext cx="1898144" cy="1034947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>
                <a:solidFill>
                  <a:srgbClr val="162535"/>
                </a:solidFill>
              </a:rPr>
              <a:t>07</a:t>
            </a:r>
            <a:r>
              <a:rPr lang="en" sz="4400" dirty="0" smtClean="0">
                <a:solidFill>
                  <a:srgbClr val="162535"/>
                </a:solidFill>
              </a:rPr>
              <a:t> </a:t>
            </a:r>
            <a:endParaRPr sz="5400" b="0" dirty="0">
              <a:solidFill>
                <a:srgbClr val="162535"/>
              </a:solidFill>
            </a:endParaRPr>
          </a:p>
        </p:txBody>
      </p:sp>
      <p:sp>
        <p:nvSpPr>
          <p:cNvPr id="19" name="Google Shape;404;p33"/>
          <p:cNvSpPr txBox="1">
            <a:spLocks noGrp="1"/>
          </p:cNvSpPr>
          <p:nvPr>
            <p:ph type="subTitle" idx="3"/>
          </p:nvPr>
        </p:nvSpPr>
        <p:spPr>
          <a:xfrm>
            <a:off x="5097294" y="2598167"/>
            <a:ext cx="3326706" cy="12516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>
              <a:lnSpc>
                <a:spcPct val="150000"/>
              </a:lnSpc>
            </a:pPr>
            <a:r>
              <a:rPr lang="en-US" sz="2800" b="1" dirty="0" smtClean="0">
                <a:solidFill>
                  <a:schemeClr val="tx1"/>
                </a:solidFill>
              </a:rPr>
              <a:t>Non-Functional </a:t>
            </a:r>
            <a:r>
              <a:rPr lang="en-US" sz="2400" b="1" dirty="0">
                <a:solidFill>
                  <a:schemeClr val="tx1"/>
                </a:solidFill>
              </a:rPr>
              <a:t>Requirements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16" y="597845"/>
            <a:ext cx="8030380" cy="4311265"/>
          </a:xfrm>
          <a:prstGeom prst="rect">
            <a:avLst/>
          </a:prstGeom>
        </p:spPr>
      </p:pic>
      <p:sp>
        <p:nvSpPr>
          <p:cNvPr id="450" name="Google Shape;450;p36"/>
          <p:cNvSpPr txBox="1">
            <a:spLocks noGrp="1"/>
          </p:cNvSpPr>
          <p:nvPr>
            <p:ph type="title"/>
          </p:nvPr>
        </p:nvSpPr>
        <p:spPr>
          <a:xfrm>
            <a:off x="684960" y="3182855"/>
            <a:ext cx="3147738" cy="106619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lnSpc>
                <a:spcPct val="150000"/>
              </a:lnSpc>
            </a:pPr>
            <a:r>
              <a:rPr lang="en-US" sz="2400" dirty="0">
                <a:solidFill>
                  <a:sysClr val="windowText" lastClr="000000"/>
                </a:solidFill>
              </a:rPr>
              <a:t>Mobile Application </a:t>
            </a:r>
            <a:r>
              <a:rPr lang="en-US" sz="2400" dirty="0" smtClean="0">
                <a:solidFill>
                  <a:sysClr val="windowText" lastClr="000000"/>
                </a:solidFill>
              </a:rPr>
              <a:t/>
            </a:r>
            <a:br>
              <a:rPr lang="en-US" sz="2400" dirty="0" smtClean="0">
                <a:solidFill>
                  <a:sysClr val="windowText" lastClr="000000"/>
                </a:solidFill>
              </a:rPr>
            </a:br>
            <a:r>
              <a:rPr lang="en-US" sz="2400" dirty="0" err="1" smtClean="0">
                <a:solidFill>
                  <a:sysClr val="windowText" lastClr="000000"/>
                </a:solidFill>
              </a:rPr>
              <a:t>Ui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Designs</a:t>
            </a:r>
            <a:endParaRPr lang="en-US" sz="4000" dirty="0">
              <a:solidFill>
                <a:sysClr val="windowText" lastClr="000000"/>
              </a:solidFill>
            </a:endParaRPr>
          </a:p>
        </p:txBody>
      </p:sp>
      <p:sp>
        <p:nvSpPr>
          <p:cNvPr id="7" name="Google Shape;401;p33"/>
          <p:cNvSpPr txBox="1">
            <a:spLocks noGrp="1"/>
          </p:cNvSpPr>
          <p:nvPr/>
        </p:nvSpPr>
        <p:spPr>
          <a:xfrm>
            <a:off x="684960" y="2032435"/>
            <a:ext cx="1898144" cy="103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0" dirty="0"/>
          </a:p>
        </p:txBody>
      </p:sp>
    </p:spTree>
    <p:extLst>
      <p:ext uri="{BB962C8B-B14F-4D97-AF65-F5344CB8AC3E}">
        <p14:creationId xmlns:p14="http://schemas.microsoft.com/office/powerpoint/2010/main" val="1458329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542931" y="752273"/>
            <a:ext cx="8250873" cy="4066162"/>
            <a:chOff x="542931" y="583660"/>
            <a:chExt cx="8250873" cy="4066162"/>
          </a:xfrm>
        </p:grpSpPr>
        <p:sp>
          <p:nvSpPr>
            <p:cNvPr id="2" name="Rectangle 1"/>
            <p:cNvSpPr/>
            <p:nvPr/>
          </p:nvSpPr>
          <p:spPr>
            <a:xfrm>
              <a:off x="542931" y="583660"/>
              <a:ext cx="8250873" cy="4066162"/>
            </a:xfrm>
            <a:prstGeom prst="rect">
              <a:avLst/>
            </a:prstGeom>
            <a:solidFill>
              <a:srgbClr val="E4E4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31" y="599947"/>
              <a:ext cx="7329988" cy="3931408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0614" y="671281"/>
              <a:ext cx="943190" cy="2122177"/>
            </a:xfrm>
            <a:prstGeom prst="rect">
              <a:avLst/>
            </a:prstGeom>
          </p:spPr>
        </p:pic>
      </p:grpSp>
      <p:sp>
        <p:nvSpPr>
          <p:cNvPr id="450" name="Google Shape;450;p36"/>
          <p:cNvSpPr txBox="1">
            <a:spLocks noGrp="1"/>
          </p:cNvSpPr>
          <p:nvPr>
            <p:ph type="title"/>
          </p:nvPr>
        </p:nvSpPr>
        <p:spPr>
          <a:xfrm>
            <a:off x="2941777" y="3228251"/>
            <a:ext cx="3147738" cy="106619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lnSpc>
                <a:spcPct val="150000"/>
              </a:lnSpc>
            </a:pPr>
            <a:r>
              <a:rPr lang="en-US" sz="2400" dirty="0">
                <a:solidFill>
                  <a:sysClr val="windowText" lastClr="000000"/>
                </a:solidFill>
              </a:rPr>
              <a:t>Mobile Application </a:t>
            </a:r>
            <a:r>
              <a:rPr lang="en-US" sz="2400" dirty="0" smtClean="0">
                <a:solidFill>
                  <a:sysClr val="windowText" lastClr="000000"/>
                </a:solidFill>
              </a:rPr>
              <a:t/>
            </a:r>
            <a:br>
              <a:rPr lang="en-US" sz="2400" dirty="0" smtClean="0">
                <a:solidFill>
                  <a:sysClr val="windowText" lastClr="000000"/>
                </a:solidFill>
              </a:rPr>
            </a:br>
            <a:r>
              <a:rPr lang="en-US" sz="2400" dirty="0" err="1" smtClean="0">
                <a:solidFill>
                  <a:sysClr val="windowText" lastClr="000000"/>
                </a:solidFill>
              </a:rPr>
              <a:t>Ui</a:t>
            </a:r>
            <a:r>
              <a:rPr lang="en-US" sz="2400" dirty="0" smtClean="0">
                <a:solidFill>
                  <a:sysClr val="windowText" lastClr="000000"/>
                </a:solidFill>
              </a:rPr>
              <a:t> Designs</a:t>
            </a:r>
            <a:endParaRPr lang="en-US" sz="4000" dirty="0">
              <a:solidFill>
                <a:sysClr val="windowText" lastClr="000000"/>
              </a:solidFill>
            </a:endParaRPr>
          </a:p>
        </p:txBody>
      </p:sp>
      <p:sp>
        <p:nvSpPr>
          <p:cNvPr id="7" name="Google Shape;401;p33"/>
          <p:cNvSpPr txBox="1">
            <a:spLocks noGrp="1"/>
          </p:cNvSpPr>
          <p:nvPr/>
        </p:nvSpPr>
        <p:spPr>
          <a:xfrm>
            <a:off x="684960" y="2032435"/>
            <a:ext cx="1898144" cy="103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0" dirty="0"/>
          </a:p>
        </p:txBody>
      </p:sp>
    </p:spTree>
    <p:extLst>
      <p:ext uri="{BB962C8B-B14F-4D97-AF65-F5344CB8AC3E}">
        <p14:creationId xmlns:p14="http://schemas.microsoft.com/office/powerpoint/2010/main" val="44860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535"/>
        </a:solidFill>
        <a:effectLst/>
      </p:bgPr>
    </p:bg>
    <p:spTree>
      <p:nvGrpSpPr>
        <p:cNvPr id="1" name="Shape 1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717" y="460918"/>
            <a:ext cx="6858000" cy="5143500"/>
          </a:xfrm>
          <a:prstGeom prst="rect">
            <a:avLst/>
          </a:prstGeom>
          <a:effectLst>
            <a:outerShdw blurRad="647700" dist="393700" dir="11040000" algn="br" rotWithShape="0">
              <a:schemeClr val="bg1">
                <a:lumMod val="85000"/>
                <a:alpha val="26000"/>
              </a:scheme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25" y="2052349"/>
            <a:ext cx="3430012" cy="1960639"/>
          </a:xfrm>
          <a:prstGeom prst="rect">
            <a:avLst/>
          </a:prstGeom>
          <a:effectLst>
            <a:outerShdw blurRad="254000" dist="381000" dir="2580000" sy="23000" kx="1200000" algn="br" rotWithShape="0">
              <a:schemeClr val="bg1">
                <a:alpha val="20000"/>
              </a:schemeClr>
            </a:outerShdw>
          </a:effectLst>
        </p:spPr>
      </p:pic>
      <p:cxnSp>
        <p:nvCxnSpPr>
          <p:cNvPr id="7" name="Straight Connector 6"/>
          <p:cNvCxnSpPr/>
          <p:nvPr/>
        </p:nvCxnSpPr>
        <p:spPr>
          <a:xfrm>
            <a:off x="4906814" y="1815674"/>
            <a:ext cx="0" cy="2433988"/>
          </a:xfrm>
          <a:prstGeom prst="line">
            <a:avLst/>
          </a:prstGeom>
          <a:ln w="38100">
            <a:solidFill>
              <a:schemeClr val="bg1">
                <a:alpha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2943922" y="272548"/>
            <a:ext cx="3925786" cy="577222"/>
            <a:chOff x="340858" y="505474"/>
            <a:chExt cx="4550810" cy="669122"/>
          </a:xfrm>
        </p:grpSpPr>
        <p:sp>
          <p:nvSpPr>
            <p:cNvPr id="11" name="Google Shape;447;p36"/>
            <p:cNvSpPr/>
            <p:nvPr/>
          </p:nvSpPr>
          <p:spPr>
            <a:xfrm>
              <a:off x="340858" y="505474"/>
              <a:ext cx="4550810" cy="669122"/>
            </a:xfrm>
            <a:prstGeom prst="roundRect">
              <a:avLst>
                <a:gd name="adj" fmla="val 9091"/>
              </a:avLst>
            </a:prstGeom>
            <a:solidFill>
              <a:srgbClr val="ECB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" name="Google Shape;450;p36"/>
            <p:cNvSpPr txBox="1">
              <a:spLocks/>
            </p:cNvSpPr>
            <p:nvPr/>
          </p:nvSpPr>
          <p:spPr>
            <a:xfrm>
              <a:off x="710965" y="563799"/>
              <a:ext cx="3810595" cy="552471"/>
            </a:xfrm>
            <a:prstGeom prst="rect">
              <a:avLst/>
            </a:prstGeom>
          </p:spPr>
          <p:txBody>
            <a:bodyPr spcFirstLastPara="1" wrap="square" lIns="0" tIns="0" rIns="0" bIns="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buClr>
                  <a:schemeClr val="dk1"/>
                </a:buClr>
                <a:buSzPts val="3500"/>
              </a:pPr>
              <a:r>
                <a:rPr lang="en-US" sz="2400" b="1" dirty="0" smtClean="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Prototypes Example </a:t>
              </a:r>
              <a:endParaRPr lang="en-US" sz="24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535"/>
        </a:solidFill>
        <a:effectLst/>
      </p:bgPr>
    </p:bg>
    <p:spTree>
      <p:nvGrpSpPr>
        <p:cNvPr id="1" name="Shape 1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338" y="1781682"/>
            <a:ext cx="2099325" cy="158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3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535"/>
        </a:solidFill>
        <a:effectLst/>
      </p:bgPr>
    </p:bg>
    <p:spTree>
      <p:nvGrpSpPr>
        <p:cNvPr id="1" name="Shape 1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235737" y="2248585"/>
            <a:ext cx="267252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9525">
                  <a:noFill/>
                  <a:prstDash val="solid"/>
                </a:ln>
                <a:solidFill>
                  <a:srgbClr val="5EA091"/>
                </a:solidFill>
                <a:effectLst>
                  <a:glow rad="63500">
                    <a:schemeClr val="accent2">
                      <a:satMod val="175000"/>
                      <a:alpha val="52000"/>
                    </a:schemeClr>
                  </a:glow>
                  <a:outerShdw blurRad="12700" dist="38100" dir="2700000" algn="tl" rotWithShape="0">
                    <a:srgbClr val="5EA091"/>
                  </a:outerShdw>
                </a:effectLst>
              </a:rPr>
              <a:t>Thank You.</a:t>
            </a:r>
            <a:endParaRPr lang="en-US" sz="3600" b="1" cap="none" spc="0" dirty="0">
              <a:ln w="9525">
                <a:noFill/>
                <a:prstDash val="solid"/>
              </a:ln>
              <a:solidFill>
                <a:srgbClr val="5EA091"/>
              </a:solidFill>
              <a:effectLst>
                <a:glow rad="63500">
                  <a:schemeClr val="accent2">
                    <a:satMod val="175000"/>
                    <a:alpha val="52000"/>
                  </a:schemeClr>
                </a:glow>
                <a:outerShdw blurRad="12700" dist="38100" dir="2700000" algn="tl" rotWithShape="0">
                  <a:srgbClr val="5EA09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97365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925155" y="2060170"/>
            <a:ext cx="7888105" cy="2686928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rgbClr val="FBF9EA"/>
                </a:solidFill>
              </a:rPr>
              <a:t>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chemeClr val="bg1"/>
                </a:solidFill>
              </a:rPr>
              <a:t>1.	Voice Interaction</a:t>
            </a:r>
            <a:endParaRPr b="0" dirty="0">
              <a:solidFill>
                <a:schemeClr val="bg1"/>
              </a:solidFill>
            </a:endParaRPr>
          </a:p>
        </p:txBody>
      </p:sp>
      <p:sp>
        <p:nvSpPr>
          <p:cNvPr id="404" name="Google Shape;404;p33"/>
          <p:cNvSpPr txBox="1">
            <a:spLocks noGrp="1"/>
          </p:cNvSpPr>
          <p:nvPr>
            <p:ph type="subTitle" idx="3"/>
          </p:nvPr>
        </p:nvSpPr>
        <p:spPr>
          <a:xfrm>
            <a:off x="1182856" y="2307549"/>
            <a:ext cx="7364514" cy="222553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device must understand and respond to voice commands and questions from kids ages </a:t>
            </a:r>
            <a:r>
              <a:rPr lang="en-US" dirty="0" smtClean="0"/>
              <a:t>5-13</a:t>
            </a:r>
          </a:p>
          <a:p>
            <a:pPr marL="0" lvl="0" indent="0">
              <a:lnSpc>
                <a:spcPct val="150000"/>
              </a:lnSpc>
            </a:pPr>
            <a:endParaRPr lang="en-US" dirty="0"/>
          </a:p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It </a:t>
            </a:r>
            <a:r>
              <a:rPr lang="en-US" dirty="0"/>
              <a:t>should provide accurate and age-appropriate responses</a:t>
            </a:r>
            <a:r>
              <a:rPr lang="en-US" dirty="0" smtClean="0"/>
              <a:t>.</a:t>
            </a:r>
          </a:p>
          <a:p>
            <a:pPr marL="0" lvl="0" indent="0">
              <a:lnSpc>
                <a:spcPct val="150000"/>
              </a:lnSpc>
            </a:pPr>
            <a:endParaRPr lang="en-US" dirty="0"/>
          </a:p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It </a:t>
            </a:r>
            <a:r>
              <a:rPr lang="en-US" dirty="0"/>
              <a:t>should support natural language understanding  to interpret a wide range of queries.</a:t>
            </a:r>
          </a:p>
        </p:txBody>
      </p:sp>
    </p:spTree>
    <p:extLst>
      <p:ext uri="{BB962C8B-B14F-4D97-AF65-F5344CB8AC3E}">
        <p14:creationId xmlns:p14="http://schemas.microsoft.com/office/powerpoint/2010/main" val="96348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925155" y="2060170"/>
            <a:ext cx="7888105" cy="2031932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rgbClr val="FBF9EA"/>
                </a:solidFill>
              </a:rPr>
              <a:t>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4695332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 smtClean="0">
                <a:solidFill>
                  <a:schemeClr val="bg1"/>
                </a:solidFill>
              </a:rPr>
              <a:t>2</a:t>
            </a:r>
            <a:r>
              <a:rPr lang="en-US" sz="1800" b="0" dirty="0">
                <a:solidFill>
                  <a:schemeClr val="bg1"/>
                </a:solidFill>
              </a:rPr>
              <a:t>.	Content and education</a:t>
            </a:r>
            <a:endParaRPr b="0" dirty="0">
              <a:solidFill>
                <a:schemeClr val="bg1"/>
              </a:solidFill>
            </a:endParaRPr>
          </a:p>
        </p:txBody>
      </p:sp>
      <p:sp>
        <p:nvSpPr>
          <p:cNvPr id="404" name="Google Shape;404;p33"/>
          <p:cNvSpPr txBox="1">
            <a:spLocks noGrp="1"/>
          </p:cNvSpPr>
          <p:nvPr>
            <p:ph type="subTitle" idx="3"/>
          </p:nvPr>
        </p:nvSpPr>
        <p:spPr>
          <a:xfrm>
            <a:off x="1182856" y="2307549"/>
            <a:ext cx="7364514" cy="162891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device should offer educational content and activities suitable for different age </a:t>
            </a:r>
            <a:r>
              <a:rPr lang="en-US" dirty="0" smtClean="0"/>
              <a:t>groups.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It </a:t>
            </a:r>
            <a:r>
              <a:rPr lang="en-US" dirty="0"/>
              <a:t>must encourage learning, creativity, problem-solving through lessons and activities.</a:t>
            </a:r>
          </a:p>
        </p:txBody>
      </p:sp>
    </p:spTree>
    <p:extLst>
      <p:ext uri="{BB962C8B-B14F-4D97-AF65-F5344CB8AC3E}">
        <p14:creationId xmlns:p14="http://schemas.microsoft.com/office/powerpoint/2010/main" val="373516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925155" y="2060170"/>
            <a:ext cx="7888105" cy="1720648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rgbClr val="FBF9EA"/>
                </a:solidFill>
              </a:rPr>
              <a:t>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3466543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chemeClr val="bg1"/>
                </a:solidFill>
              </a:rPr>
              <a:t>3.	Customization</a:t>
            </a:r>
            <a:endParaRPr b="0" dirty="0">
              <a:solidFill>
                <a:schemeClr val="bg1"/>
              </a:solidFill>
            </a:endParaRPr>
          </a:p>
        </p:txBody>
      </p:sp>
      <p:sp>
        <p:nvSpPr>
          <p:cNvPr id="404" name="Google Shape;404;p33"/>
          <p:cNvSpPr txBox="1">
            <a:spLocks noGrp="1"/>
          </p:cNvSpPr>
          <p:nvPr>
            <p:ph type="subTitle" idx="3"/>
          </p:nvPr>
        </p:nvSpPr>
        <p:spPr>
          <a:xfrm>
            <a:off x="1182856" y="2307550"/>
            <a:ext cx="7364514" cy="147326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Users </a:t>
            </a:r>
            <a:r>
              <a:rPr lang="en-US" dirty="0"/>
              <a:t>should be able to personalize the app with different voices, avatars, and preferences</a:t>
            </a:r>
            <a:r>
              <a:rPr lang="en-US" dirty="0" smtClean="0"/>
              <a:t>.</a:t>
            </a:r>
          </a:p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Customization </a:t>
            </a:r>
            <a:r>
              <a:rPr lang="en-US" dirty="0"/>
              <a:t>options should be age appropriate and user-friendly</a:t>
            </a:r>
          </a:p>
        </p:txBody>
      </p:sp>
    </p:spTree>
    <p:extLst>
      <p:ext uri="{BB962C8B-B14F-4D97-AF65-F5344CB8AC3E}">
        <p14:creationId xmlns:p14="http://schemas.microsoft.com/office/powerpoint/2010/main" val="989359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925155" y="2060170"/>
            <a:ext cx="7888105" cy="1694708"/>
          </a:xfrm>
          <a:prstGeom prst="roundRect">
            <a:avLst>
              <a:gd name="adj" fmla="val 909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99" name="Google Shape;399;p33"/>
          <p:cNvSpPr/>
          <p:nvPr/>
        </p:nvSpPr>
        <p:spPr>
          <a:xfrm>
            <a:off x="454400" y="1244859"/>
            <a:ext cx="6770008" cy="667802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6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rgbClr val="FBF9EA"/>
                </a:solidFill>
              </a:rPr>
              <a:t>Functional</a:t>
            </a:r>
            <a:r>
              <a:rPr lang="en" sz="2400" dirty="0" smtClean="0">
                <a:solidFill>
                  <a:schemeClr val="lt1"/>
                </a:solidFill>
              </a:rPr>
              <a:t> Requirements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03" name="Google Shape;403;p33"/>
          <p:cNvSpPr txBox="1">
            <a:spLocks noGrp="1"/>
          </p:cNvSpPr>
          <p:nvPr>
            <p:ph type="title" idx="2"/>
          </p:nvPr>
        </p:nvSpPr>
        <p:spPr>
          <a:xfrm>
            <a:off x="641911" y="1348913"/>
            <a:ext cx="4954736" cy="45969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/>
            <a:r>
              <a:rPr lang="en-US" sz="1800" b="0" dirty="0">
                <a:solidFill>
                  <a:schemeClr val="bg1"/>
                </a:solidFill>
              </a:rPr>
              <a:t>4.	Real-time location tracking</a:t>
            </a:r>
            <a:endParaRPr b="0" dirty="0">
              <a:solidFill>
                <a:schemeClr val="bg1"/>
              </a:solidFill>
            </a:endParaRPr>
          </a:p>
        </p:txBody>
      </p:sp>
      <p:sp>
        <p:nvSpPr>
          <p:cNvPr id="404" name="Google Shape;404;p33"/>
          <p:cNvSpPr txBox="1">
            <a:spLocks noGrp="1"/>
          </p:cNvSpPr>
          <p:nvPr>
            <p:ph type="subTitle" idx="3"/>
          </p:nvPr>
        </p:nvSpPr>
        <p:spPr>
          <a:xfrm>
            <a:off x="1182856" y="2307550"/>
            <a:ext cx="7364514" cy="144732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device should provide real-time GPS-based location tracking for child </a:t>
            </a:r>
            <a:r>
              <a:rPr lang="en-US" dirty="0" smtClean="0"/>
              <a:t>safety</a:t>
            </a:r>
          </a:p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lvl="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 smtClean="0"/>
              <a:t>Parents </a:t>
            </a:r>
            <a:r>
              <a:rPr lang="en-US" dirty="0"/>
              <a:t>should have ability to monitor their child’s location through a secure interface</a:t>
            </a:r>
          </a:p>
        </p:txBody>
      </p:sp>
    </p:spTree>
    <p:extLst>
      <p:ext uri="{BB962C8B-B14F-4D97-AF65-F5344CB8AC3E}">
        <p14:creationId xmlns:p14="http://schemas.microsoft.com/office/powerpoint/2010/main" val="32867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Yellow E-Wallet Project Proposal by Slidesgo">
  <a:themeElements>
    <a:clrScheme name="Simple Light">
      <a:dk1>
        <a:srgbClr val="162535"/>
      </a:dk1>
      <a:lt1>
        <a:srgbClr val="FBF9EA"/>
      </a:lt1>
      <a:dk2>
        <a:srgbClr val="ECBD2A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25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1172</Words>
  <Application>Microsoft Office PowerPoint</Application>
  <PresentationFormat>On-screen Show (16:9)</PresentationFormat>
  <Paragraphs>303</Paragraphs>
  <Slides>54</Slides>
  <Notes>54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54</vt:i4>
      </vt:variant>
    </vt:vector>
  </HeadingPairs>
  <TitlesOfParts>
    <vt:vector size="67" baseType="lpstr">
      <vt:lpstr>Lexend Deca Light</vt:lpstr>
      <vt:lpstr>Proxima Nova</vt:lpstr>
      <vt:lpstr>Open Sans</vt:lpstr>
      <vt:lpstr>Britannic Bold</vt:lpstr>
      <vt:lpstr>Wingdings</vt:lpstr>
      <vt:lpstr>Lexend Deca</vt:lpstr>
      <vt:lpstr>Montserrat</vt:lpstr>
      <vt:lpstr>Courier New</vt:lpstr>
      <vt:lpstr>Bebas Neue</vt:lpstr>
      <vt:lpstr>Arial</vt:lpstr>
      <vt:lpstr>PT Sans</vt:lpstr>
      <vt:lpstr>Yellow E-Wallet Project Proposal by Slidesgo</vt:lpstr>
      <vt:lpstr>Slidesgo Final Pages</vt:lpstr>
      <vt:lpstr>HCI</vt:lpstr>
      <vt:lpstr>A Voice enabled Digital assistent</vt:lpstr>
      <vt:lpstr>Introduction</vt:lpstr>
      <vt:lpstr>What is the         “ TELL ME ” ?</vt:lpstr>
      <vt:lpstr>What are the Requirements of “ TELL ME ”</vt:lpstr>
      <vt:lpstr>Functional Requirements</vt:lpstr>
      <vt:lpstr>Functional Requirements</vt:lpstr>
      <vt:lpstr>Functional Requirements</vt:lpstr>
      <vt:lpstr>Functional Requirements</vt:lpstr>
      <vt:lpstr>Functional Requirements</vt:lpstr>
      <vt:lpstr>Functional Requirements</vt:lpstr>
      <vt:lpstr>Functional Requirements</vt:lpstr>
      <vt:lpstr>Functional Requirements</vt:lpstr>
      <vt:lpstr>Non-Functional Requirements</vt:lpstr>
      <vt:lpstr>Non-Functional Requirements</vt:lpstr>
      <vt:lpstr>Non-Functional Requirements</vt:lpstr>
      <vt:lpstr>Non-Functional Requirements</vt:lpstr>
      <vt:lpstr>Non-Functional Requirements</vt:lpstr>
      <vt:lpstr>Non-Functional Requirements</vt:lpstr>
      <vt:lpstr>Non-Functional Requirements</vt:lpstr>
      <vt:lpstr>PowerPoint Presentation</vt:lpstr>
      <vt:lpstr>Introduction</vt:lpstr>
      <vt:lpstr>Hardware requirements</vt:lpstr>
      <vt:lpstr>Hardware requirements</vt:lpstr>
      <vt:lpstr>Software requirements</vt:lpstr>
      <vt:lpstr>&gt; Display Integration   A small display is integrated into the device, providing in addition to audible responses.   &gt; Bluetooth/Wi-Fi Setup   Devices can be set up and configured using Bluetooth or Wi-Fi connectivity for user  convenience.   &gt; GPA Location Tracking   The system employs GPS technology to track the real-time location of the device, ensuring  the safety of children.</vt:lpstr>
      <vt:lpstr>&gt; Calling and Texting   The system allows children to make calls and send messages to pre-approved contacts,  enhancing communication and safety.   &gt; SOS Emergency calling   In case of emergencies, an SOS feature is incorporated to quickly connect children with  designated contacts..</vt:lpstr>
      <vt:lpstr>PowerPoint Presentation</vt:lpstr>
      <vt:lpstr>Strengths</vt:lpstr>
      <vt:lpstr>Strengths</vt:lpstr>
      <vt:lpstr>Strengths</vt:lpstr>
      <vt:lpstr>Strengths</vt:lpstr>
      <vt:lpstr>Opportunities</vt:lpstr>
      <vt:lpstr>Weaknesses</vt:lpstr>
      <vt:lpstr>Weaknesses</vt:lpstr>
      <vt:lpstr>Threats</vt:lpstr>
      <vt:lpstr>Target Audience Profiling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Questionnaire and the responses off google form or any other type of medium used</vt:lpstr>
      <vt:lpstr>Wireframes of the Design</vt:lpstr>
      <vt:lpstr>Device Wireframe</vt:lpstr>
      <vt:lpstr>Mobile Application Wireframes</vt:lpstr>
      <vt:lpstr>UI Designs </vt:lpstr>
      <vt:lpstr>Device Ui Designs</vt:lpstr>
      <vt:lpstr>Mobile Application  Ui Designs</vt:lpstr>
      <vt:lpstr>Mobile Application  Ui Designs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Voice enabled Digital assistent</dc:title>
  <dc:creator>M. K. S. T. Sampath</dc:creator>
  <cp:lastModifiedBy>Microsoft account</cp:lastModifiedBy>
  <cp:revision>59</cp:revision>
  <dcterms:modified xsi:type="dcterms:W3CDTF">2023-10-30T12:25:58Z</dcterms:modified>
</cp:coreProperties>
</file>